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charts/chart1.xml" ContentType="application/vnd.openxmlformats-officedocument.drawingml.chart+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charts/chart2.xml" ContentType="application/vnd.openxmlformats-officedocument.drawingml.chart+xml"/>
  <Override PartName="/ppt/charts/chart3.xml" ContentType="application/vnd.openxmlformats-officedocument.drawingml.chart+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charts/chart4.xml" ContentType="application/vnd.openxmlformats-officedocument.drawingml.chart+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100" b="0" i="0" u="none" strike="noStrike">
                <a:solidFill>
                  <a:srgbClr val="0F172A"/>
                </a:solidFill>
                <a:latin typeface="Arial"/>
              </a:defRPr>
            </a:pPr>
            <a:r>
              <a:rPr sz="1100" b="0" i="0" u="none" strike="noStrike">
                <a:solidFill>
                  <a:srgbClr val="0F172A"/>
                </a:solidFill>
                <a:latin typeface="Arial"/>
              </a:rPr>
              <a:t>直近1年リターン（%）</a:t>
            </a:r>
          </a:p>
        </c:rich>
      </c:tx>
      <c:layout/>
      <c:overlay val="0"/>
    </c:title>
    <c:autoTitleDeleted val="0"/>
    <c:plotArea>
      <c:layout/>
      <c:barChart>
        <c:barDir val="col"/>
        <c:grouping val="clustered"/>
        <c:varyColors val="0"/>
        <c:ser>
          <c:idx val="0"/>
          <c:order val="0"/>
          <c:tx>
            <c:strRef>
              <c:f>Sheet1!$B$1</c:f>
              <c:strCache>
                <c:ptCount val="1"/>
                <c:pt idx="0">
                  <c:v>期間リターン（%）</c:v>
                </c:pt>
              </c:strCache>
            </c:strRef>
          </c:tx>
          <c:spPr>
            <a:solidFill>
              <a:srgbClr val="3B82F6"/>
            </a:solidFill>
            <a:effectLst/>
          </c:spPr>
          <c:invertIfNegative val="0"/>
          <c:dLbls>
            <c:numFmt formatCode="#,##0" sourceLinked="0"/>
            <c:txPr>
              <a:bodyPr/>
              <a:lstStyle/>
              <a:p>
                <a:pPr>
                  <a:defRPr b="0" i="0" strike="noStrike" sz="1000" u="none">
                    <a:solidFill>
                      <a:srgbClr val="0F172A"/>
                    </a:solidFill>
                    <a:latin typeface="Arial"/>
                  </a:defRPr>
                </a:pPr>
              </a:p>
            </c:txPr>
            <c:showLegendKey val="0"/>
            <c:showVal val="1"/>
            <c:showCatName val="0"/>
            <c:showSerName val="0"/>
            <c:showPercent val="0"/>
            <c:showBubbleSize val="0"/>
            <c:showLeaderLines val="0"/>
          </c:dLbls>
          <c:cat>
            <c:multiLvlStrRef>
              <c:f>Sheet1!$A$2:$A$4</c:f>
              <c:multiLvlStrCache>
                <c:ptCount val="3"/>
                <c:lvl>
                  <c:pt idx="0">
                    <c:v>キオクシア</c:v>
                  </c:pt>
                  <c:pt idx="1">
                    <c:v>Micron</c:v>
                  </c:pt>
                  <c:pt idx="2">
                    <c:v>Samsung</c:v>
                  </c:pt>
                </c:lvl>
              </c:multiLvlStrCache>
            </c:multiLvlStrRef>
          </c:cat>
          <c:val>
            <c:numRef>
              <c:f>Sheet1!$B$2:$B$4</c:f>
              <c:numCache>
                <c:formatCode>General</c:formatCode>
                <c:ptCount val="3"/>
                <c:pt idx="0">
                  <c:v>1960</c:v>
                </c:pt>
                <c:pt idx="1">
                  <c:v>562</c:v>
                </c:pt>
                <c:pt idx="2">
                  <c:v>274</c:v>
                </c:pt>
              </c:numCache>
            </c:numRef>
          </c:val>
        </c:ser>
        <c:dLbls>
          <c:numFmt formatCode="#,##0" sourceLinked="0"/>
          <c:txPr>
            <a:bodyPr/>
            <a:lstStyle/>
            <a:p>
              <a:pPr>
                <a:defRPr b="0" i="0" strike="noStrike" sz="1000" u="none">
                  <a:solidFill>
                    <a:srgbClr val="0F172A"/>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64748B"/>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000" b="0" i="0" u="none" strike="noStrike">
                <a:solidFill>
                  <a:srgbClr val="0F172A"/>
                </a:solidFill>
                <a:latin typeface="Arial"/>
              </a:defRPr>
            </a:pPr>
            <a:r>
              <a:rPr sz="1000" b="0" i="0" u="none" strike="noStrike">
                <a:solidFill>
                  <a:srgbClr val="0F172A"/>
                </a:solidFill>
                <a:latin typeface="Arial"/>
              </a:rPr>
              <a:t>DRAM契約価格 QoQ変動率</a:t>
            </a:r>
          </a:p>
        </c:rich>
      </c:tx>
      <c:layout/>
      <c:overlay val="0"/>
    </c:title>
    <c:autoTitleDeleted val="0"/>
    <c:plotArea>
      <c:layout/>
      <c:barChart>
        <c:barDir val="col"/>
        <c:grouping val="clustered"/>
        <c:varyColors val="0"/>
        <c:ser>
          <c:idx val="0"/>
          <c:order val="0"/>
          <c:tx>
            <c:strRef>
              <c:f>Sheet1!$B$1</c:f>
              <c:strCache>
                <c:ptCount val="1"/>
                <c:pt idx="0">
                  <c:v>DRAM QoQ上昇率（%）</c:v>
                </c:pt>
              </c:strCache>
            </c:strRef>
          </c:tx>
          <c:spPr>
            <a:solidFill>
              <a:srgbClr val="06B6D4"/>
            </a:solidFill>
            <a:effectLst/>
          </c:spPr>
          <c:invertIfNegative val="0"/>
          <c:dLbls>
            <c:numFmt formatCode="#,##0" sourceLinked="0"/>
            <c:txPr>
              <a:bodyPr/>
              <a:lstStyle/>
              <a:p>
                <a:pPr>
                  <a:defRPr b="0" i="0" strike="noStrike" sz="900" u="none">
                    <a:solidFill>
                      <a:srgbClr val="0F172A"/>
                    </a:solidFill>
                    <a:latin typeface="Arial"/>
                  </a:defRPr>
                </a:pPr>
              </a:p>
            </c:txPr>
            <c:showLegendKey val="0"/>
            <c:showVal val="1"/>
            <c:showCatName val="0"/>
            <c:showSerName val="0"/>
            <c:showPercent val="0"/>
            <c:showBubbleSize val="0"/>
            <c:showLeaderLines val="0"/>
          </c:dLbls>
          <c:cat>
            <c:multiLvlStrRef>
              <c:f>Sheet1!$A$2:$A$5</c:f>
              <c:multiLvlStrCache>
                <c:ptCount val="4"/>
                <c:lvl>
                  <c:pt idx="0">
                    <c:v>Q3'25</c:v>
                  </c:pt>
                  <c:pt idx="1">
                    <c:v>Q4'25</c:v>
                  </c:pt>
                  <c:pt idx="2">
                    <c:v>Q1'26</c:v>
                  </c:pt>
                  <c:pt idx="3">
                    <c:v>Q2'26予</c:v>
                  </c:pt>
                </c:lvl>
              </c:multiLvlStrCache>
            </c:multiLvlStrRef>
          </c:cat>
          <c:val>
            <c:numRef>
              <c:f>Sheet1!$B$2:$B$5</c:f>
              <c:numCache>
                <c:formatCode>General</c:formatCode>
                <c:ptCount val="4"/>
                <c:pt idx="0">
                  <c:v>25</c:v>
                </c:pt>
                <c:pt idx="1">
                  <c:v>45</c:v>
                </c:pt>
                <c:pt idx="2">
                  <c:v>93</c:v>
                </c:pt>
                <c:pt idx="3">
                  <c:v>60</c:v>
                </c:pt>
              </c:numCache>
            </c:numRef>
          </c:val>
        </c:ser>
        <c:dLbls>
          <c:numFmt formatCode="#,##0" sourceLinked="0"/>
          <c:txPr>
            <a:bodyPr/>
            <a:lstStyle/>
            <a:p>
              <a:pPr>
                <a:defRPr b="0" i="0" strike="noStrike" sz="900" u="none">
                  <a:solidFill>
                    <a:srgbClr val="0F172A"/>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64748B"/>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8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000" b="0" i="0" u="none" strike="noStrike">
                <a:solidFill>
                  <a:srgbClr val="0F172A"/>
                </a:solidFill>
                <a:latin typeface="Arial"/>
              </a:defRPr>
            </a:pPr>
            <a:r>
              <a:rPr sz="1000" b="0" i="0" u="none" strike="noStrike">
                <a:solidFill>
                  <a:srgbClr val="0F172A"/>
                </a:solidFill>
                <a:latin typeface="Arial"/>
              </a:rPr>
              <a:t>NAND契約価格 QoQ変動率</a:t>
            </a:r>
          </a:p>
        </c:rich>
      </c:tx>
      <c:layout/>
      <c:overlay val="0"/>
    </c:title>
    <c:autoTitleDeleted val="0"/>
    <c:plotArea>
      <c:layout/>
      <c:barChart>
        <c:barDir val="col"/>
        <c:grouping val="clustered"/>
        <c:varyColors val="0"/>
        <c:ser>
          <c:idx val="0"/>
          <c:order val="0"/>
          <c:tx>
            <c:strRef>
              <c:f>Sheet1!$B$1</c:f>
              <c:strCache>
                <c:ptCount val="1"/>
                <c:pt idx="0">
                  <c:v>NAND QoQ上昇率（%）</c:v>
                </c:pt>
              </c:strCache>
            </c:strRef>
          </c:tx>
          <c:spPr>
            <a:solidFill>
              <a:srgbClr val="3B82F6"/>
            </a:solidFill>
            <a:effectLst/>
          </c:spPr>
          <c:invertIfNegative val="0"/>
          <c:dLbls>
            <c:numFmt formatCode="#,##0" sourceLinked="0"/>
            <c:txPr>
              <a:bodyPr/>
              <a:lstStyle/>
              <a:p>
                <a:pPr>
                  <a:defRPr b="0" i="0" strike="noStrike" sz="900" u="none">
                    <a:solidFill>
                      <a:srgbClr val="0F172A"/>
                    </a:solidFill>
                    <a:latin typeface="Arial"/>
                  </a:defRPr>
                </a:pPr>
              </a:p>
            </c:txPr>
            <c:showLegendKey val="0"/>
            <c:showVal val="1"/>
            <c:showCatName val="0"/>
            <c:showSerName val="0"/>
            <c:showPercent val="0"/>
            <c:showBubbleSize val="0"/>
            <c:showLeaderLines val="0"/>
          </c:dLbls>
          <c:cat>
            <c:multiLvlStrRef>
              <c:f>Sheet1!$A$2:$A$5</c:f>
              <c:multiLvlStrCache>
                <c:ptCount val="4"/>
                <c:lvl>
                  <c:pt idx="0">
                    <c:v>Q3'25</c:v>
                  </c:pt>
                  <c:pt idx="1">
                    <c:v>Q4'25</c:v>
                  </c:pt>
                  <c:pt idx="2">
                    <c:v>Q1'26</c:v>
                  </c:pt>
                  <c:pt idx="3">
                    <c:v>Q2'26予</c:v>
                  </c:pt>
                </c:lvl>
              </c:multiLvlStrCache>
            </c:multiLvlStrRef>
          </c:cat>
          <c:val>
            <c:numRef>
              <c:f>Sheet1!$B$2:$B$5</c:f>
              <c:numCache>
                <c:formatCode>General</c:formatCode>
                <c:ptCount val="4"/>
                <c:pt idx="0">
                  <c:v>15</c:v>
                </c:pt>
                <c:pt idx="1">
                  <c:v>35</c:v>
                </c:pt>
                <c:pt idx="2">
                  <c:v>57</c:v>
                </c:pt>
                <c:pt idx="3">
                  <c:v>72</c:v>
                </c:pt>
              </c:numCache>
            </c:numRef>
          </c:val>
        </c:ser>
        <c:dLbls>
          <c:numFmt formatCode="#,##0" sourceLinked="0"/>
          <c:txPr>
            <a:bodyPr/>
            <a:lstStyle/>
            <a:p>
              <a:pPr>
                <a:defRPr b="0" i="0" strike="noStrike" sz="900" u="none">
                  <a:solidFill>
                    <a:srgbClr val="0F172A"/>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64748B"/>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8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100" b="0" i="0" u="none" strike="noStrike">
                <a:solidFill>
                  <a:srgbClr val="0F172A"/>
                </a:solidFill>
                <a:latin typeface="Arial"/>
              </a:defRPr>
            </a:pPr>
            <a:r>
              <a:rPr sz="1100" b="0" i="0" u="none" strike="noStrike">
                <a:solidFill>
                  <a:srgbClr val="0F172A"/>
                </a:solidFill>
                <a:latin typeface="Arial"/>
              </a:rPr>
              <a:t>2026年設備投資計画（億ドル）</a:t>
            </a:r>
          </a:p>
        </c:rich>
      </c:tx>
      <c:layout/>
      <c:overlay val="0"/>
    </c:title>
    <c:autoTitleDeleted val="0"/>
    <c:plotArea>
      <c:layout/>
      <c:barChart>
        <c:barDir val="col"/>
        <c:grouping val="clustered"/>
        <c:varyColors val="0"/>
        <c:ser>
          <c:idx val="0"/>
          <c:order val="0"/>
          <c:tx>
            <c:strRef>
              <c:f>Sheet1!$B$1</c:f>
              <c:strCache>
                <c:ptCount val="1"/>
                <c:pt idx="0">
                  <c:v>2026年設備投資（$億）</c:v>
                </c:pt>
              </c:strCache>
            </c:strRef>
          </c:tx>
          <c:spPr>
            <a:solidFill>
              <a:srgbClr val="1D4ED8"/>
            </a:solidFill>
            <a:effectLst/>
          </c:spPr>
          <c:invertIfNegative val="0"/>
          <c:dLbls>
            <c:numFmt formatCode="#,##0" sourceLinked="0"/>
            <c:txPr>
              <a:bodyPr/>
              <a:lstStyle/>
              <a:p>
                <a:pPr>
                  <a:defRPr b="0" i="0" strike="noStrike" sz="1000" u="none">
                    <a:solidFill>
                      <a:srgbClr val="0F172A"/>
                    </a:solidFill>
                    <a:latin typeface="Arial"/>
                  </a:defRPr>
                </a:pPr>
              </a:p>
            </c:txPr>
            <c:showLegendKey val="0"/>
            <c:showVal val="1"/>
            <c:showCatName val="0"/>
            <c:showSerName val="0"/>
            <c:showPercent val="0"/>
            <c:showBubbleSize val="0"/>
            <c:showLeaderLines val="0"/>
          </c:dLbls>
          <c:cat>
            <c:multiLvlStrRef>
              <c:f>Sheet1!$A$2:$A$4</c:f>
              <c:multiLvlStrCache>
                <c:ptCount val="3"/>
                <c:lvl>
                  <c:pt idx="0">
                    <c:v>Samsung</c:v>
                  </c:pt>
                  <c:pt idx="1">
                    <c:v>Micron</c:v>
                  </c:pt>
                  <c:pt idx="2">
                    <c:v>キオクシア</c:v>
                  </c:pt>
                </c:lvl>
              </c:multiLvlStrCache>
            </c:multiLvlStrRef>
          </c:cat>
          <c:val>
            <c:numRef>
              <c:f>Sheet1!$B$2:$B$4</c:f>
              <c:numCache>
                <c:formatCode>General</c:formatCode>
                <c:ptCount val="3"/>
                <c:pt idx="0">
                  <c:v>733</c:v>
                </c:pt>
                <c:pt idx="1">
                  <c:v>250</c:v>
                </c:pt>
                <c:pt idx="2">
                  <c:v>45</c:v>
                </c:pt>
              </c:numCache>
            </c:numRef>
          </c:val>
        </c:ser>
        <c:dLbls>
          <c:numFmt formatCode="#,##0" sourceLinked="0"/>
          <c:txPr>
            <a:bodyPr/>
            <a:lstStyle/>
            <a:p>
              <a:pPr>
                <a:defRPr b="0" i="0" strike="noStrike" sz="1000" u="none">
                  <a:solidFill>
                    <a:srgbClr val="0F172A"/>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64748B"/>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chart" Target="/ppt/charts/chart4.xml"/><Relationship Id="rId2" Type="http://schemas.openxmlformats.org/officeDocument/2006/relationships/image" Target="../media/image-11-1.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2" Type="http://schemas.openxmlformats.org/officeDocument/2006/relationships/chart" Target="/ppt/charts/chart1.xml"/><Relationship Id="rId1" Type="http://schemas.openxmlformats.org/officeDocument/2006/relationships/image" Target="../media/image-7-1.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chart" Target="/ppt/charts/chart3.xml"/><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72A"/>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pic>
        <p:nvPicPr>
          <p:cNvPr id="3" name="Image 0" descr="preencoded.png">    </p:cNvPr>
          <p:cNvPicPr>
            <a:picLocks noChangeAspect="1"/>
          </p:cNvPicPr>
          <p:nvPr/>
        </p:nvPicPr>
        <p:blipFill>
          <a:blip r:embed="rId1"/>
          <a:stretch>
            <a:fillRect/>
          </a:stretch>
        </p:blipFill>
        <p:spPr>
          <a:xfrm>
            <a:off x="731520" y="914400"/>
            <a:ext cx="640080" cy="640080"/>
          </a:xfrm>
          <a:prstGeom prst="rect">
            <a:avLst/>
          </a:prstGeom>
        </p:spPr>
      </p:pic>
      <p:sp>
        <p:nvSpPr>
          <p:cNvPr id="4" name="Text 1"/>
          <p:cNvSpPr/>
          <p:nvPr/>
        </p:nvSpPr>
        <p:spPr>
          <a:xfrm>
            <a:off x="731520" y="1645920"/>
            <a:ext cx="7680960" cy="1463040"/>
          </a:xfrm>
          <a:prstGeom prst="rect">
            <a:avLst/>
          </a:prstGeom>
          <a:noFill/>
          <a:ln/>
        </p:spPr>
        <p:txBody>
          <a:bodyPr wrap="square" lIns="0" tIns="0" rIns="0" bIns="0" rtlCol="0" anchor="ctr"/>
          <a:lstStyle/>
          <a:p>
            <a:pPr indent="0" marL="0">
              <a:lnSpc>
                <a:spcPct val="115000"/>
              </a:lnSpc>
              <a:buNone/>
            </a:pPr>
            <a:r>
              <a:rPr lang="en-US" sz="3600" b="1" dirty="0">
                <a:solidFill>
                  <a:srgbClr val="FFFFFF"/>
                </a:solidFill>
                <a:latin typeface="Noto Sans CJK JP" pitchFamily="34" charset="0"/>
                <a:ea typeface="Noto Sans CJK JP" pitchFamily="34" charset="-122"/>
                <a:cs typeface="Noto Sans CJK JP" pitchFamily="34" charset="-120"/>
              </a:rPr>
              <a:t>メモリ半導体関連株</a:t>
            </a:r>
            <a:endParaRPr lang="en-US" sz="3600" dirty="0"/>
          </a:p>
          <a:p>
            <a:pPr indent="0" marL="0">
              <a:lnSpc>
                <a:spcPct val="115000"/>
              </a:lnSpc>
              <a:buNone/>
            </a:pPr>
            <a:r>
              <a:rPr lang="en-US" sz="3600" b="1" dirty="0">
                <a:solidFill>
                  <a:srgbClr val="FFFFFF"/>
                </a:solidFill>
                <a:latin typeface="Noto Sans CJK JP" pitchFamily="34" charset="0"/>
                <a:ea typeface="Noto Sans CJK JP" pitchFamily="34" charset="-122"/>
                <a:cs typeface="Noto Sans CJK JP" pitchFamily="34" charset="-120"/>
              </a:rPr>
              <a:t>リサーチレポート</a:t>
            </a:r>
            <a:endParaRPr lang="en-US" sz="3600" dirty="0"/>
          </a:p>
        </p:txBody>
      </p:sp>
      <p:sp>
        <p:nvSpPr>
          <p:cNvPr id="5" name="Text 2"/>
          <p:cNvSpPr/>
          <p:nvPr/>
        </p:nvSpPr>
        <p:spPr>
          <a:xfrm>
            <a:off x="731520" y="3200400"/>
            <a:ext cx="7680960" cy="457200"/>
          </a:xfrm>
          <a:prstGeom prst="rect">
            <a:avLst/>
          </a:prstGeom>
          <a:noFill/>
          <a:ln/>
        </p:spPr>
        <p:txBody>
          <a:bodyPr wrap="square" lIns="0" tIns="0" rIns="0" bIns="0" rtlCol="0" anchor="ctr"/>
          <a:lstStyle/>
          <a:p>
            <a:pPr indent="0" marL="0">
              <a:buNone/>
            </a:pPr>
            <a:r>
              <a:rPr lang="en-US" sz="2000" dirty="0">
                <a:solidFill>
                  <a:srgbClr val="60A5FA"/>
                </a:solidFill>
                <a:latin typeface="Noto Sans CJK JP" pitchFamily="34" charset="0"/>
                <a:ea typeface="Noto Sans CJK JP" pitchFamily="34" charset="-122"/>
                <a:cs typeface="Noto Sans CJK JP" pitchFamily="34" charset="-120"/>
              </a:rPr>
              <a:t>AI時代のスーパーサイクルと投資機会</a:t>
            </a:r>
            <a:endParaRPr lang="en-US" sz="2000" dirty="0"/>
          </a:p>
        </p:txBody>
      </p:sp>
      <p:sp>
        <p:nvSpPr>
          <p:cNvPr id="6" name="Shape 3"/>
          <p:cNvSpPr/>
          <p:nvPr/>
        </p:nvSpPr>
        <p:spPr>
          <a:xfrm>
            <a:off x="731520" y="3840480"/>
            <a:ext cx="2286000" cy="27432"/>
          </a:xfrm>
          <a:prstGeom prst="rect">
            <a:avLst/>
          </a:prstGeom>
          <a:solidFill>
            <a:srgbClr val="3B82F6"/>
          </a:solidFill>
          <a:ln/>
        </p:spPr>
      </p:sp>
      <p:sp>
        <p:nvSpPr>
          <p:cNvPr id="7" name="Text 4"/>
          <p:cNvSpPr/>
          <p:nvPr/>
        </p:nvSpPr>
        <p:spPr>
          <a:xfrm>
            <a:off x="731520" y="4069080"/>
            <a:ext cx="4572000" cy="320040"/>
          </a:xfrm>
          <a:prstGeom prst="rect">
            <a:avLst/>
          </a:prstGeom>
          <a:noFill/>
          <a:ln/>
        </p:spPr>
        <p:txBody>
          <a:bodyPr wrap="square" lIns="0" tIns="0" rIns="0" bIns="0" rtlCol="0" anchor="ctr"/>
          <a:lstStyle/>
          <a:p>
            <a:pPr indent="0" marL="0">
              <a:buNone/>
            </a:pPr>
            <a:r>
              <a:rPr lang="en-US" sz="1200" dirty="0">
                <a:solidFill>
                  <a:srgbClr val="94A3B8"/>
                </a:solidFill>
                <a:latin typeface="Noto Sans CJK JP" pitchFamily="34" charset="0"/>
                <a:ea typeface="Noto Sans CJK JP" pitchFamily="34" charset="-122"/>
                <a:cs typeface="Noto Sans CJK JP" pitchFamily="34" charset="-120"/>
              </a:rPr>
              <a:t>2026年4月14日  |  対象期間：2025年4月〜2026年4月</a:t>
            </a:r>
            <a:endParaRPr lang="en-US" sz="1200" dirty="0"/>
          </a:p>
        </p:txBody>
      </p:sp>
      <p:sp>
        <p:nvSpPr>
          <p:cNvPr id="8" name="Text 5"/>
          <p:cNvSpPr/>
          <p:nvPr/>
        </p:nvSpPr>
        <p:spPr>
          <a:xfrm>
            <a:off x="731520" y="4434840"/>
            <a:ext cx="4572000" cy="320040"/>
          </a:xfrm>
          <a:prstGeom prst="rect">
            <a:avLst/>
          </a:prstGeom>
          <a:noFill/>
          <a:ln/>
        </p:spPr>
        <p:txBody>
          <a:bodyPr wrap="square" lIns="0" tIns="0" rIns="0" bIns="0" rtlCol="0" anchor="ctr"/>
          <a:lstStyle/>
          <a:p>
            <a:pPr indent="0" marL="0">
              <a:buNone/>
            </a:pPr>
            <a:r>
              <a:rPr lang="en-US" sz="1100" dirty="0">
                <a:solidFill>
                  <a:srgbClr val="64748B"/>
                </a:solidFill>
                <a:latin typeface="Noto Sans CJK JP" pitchFamily="34" charset="0"/>
                <a:ea typeface="Noto Sans CJK JP" pitchFamily="34" charset="-122"/>
                <a:cs typeface="Noto Sans CJK JP" pitchFamily="34" charset="-120"/>
              </a:rPr>
              <a:t>社内勉強会資料  |  CONFIDENTIAL</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AFC"/>
        </a:solidFill>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F172A"/>
          </a:solidFill>
          <a:ln/>
        </p:spPr>
      </p:sp>
      <p:sp>
        <p:nvSpPr>
          <p:cNvPr id="3" name="Text 1"/>
          <p:cNvSpPr/>
          <p:nvPr/>
        </p:nvSpPr>
        <p:spPr>
          <a:xfrm>
            <a:off x="731520" y="109728"/>
            <a:ext cx="7315200" cy="502920"/>
          </a:xfrm>
          <a:prstGeom prst="rect">
            <a:avLst/>
          </a:prstGeom>
          <a:noFill/>
          <a:ln/>
        </p:spPr>
        <p:txBody>
          <a:bodyPr wrap="square" lIns="0" tIns="0" rIns="0" bIns="0" rtlCol="0" anchor="ctr"/>
          <a:lstStyle/>
          <a:p>
            <a:pPr indent="0" marL="0">
              <a:buNone/>
            </a:pPr>
            <a:r>
              <a:rPr lang="en-US" sz="2000" b="1" dirty="0">
                <a:solidFill>
                  <a:srgbClr val="FFFFFF"/>
                </a:solidFill>
                <a:latin typeface="Noto Sans CJK JP" pitchFamily="34" charset="0"/>
                <a:ea typeface="Noto Sans CJK JP" pitchFamily="34" charset="-122"/>
                <a:cs typeface="Noto Sans CJK JP" pitchFamily="34" charset="-120"/>
              </a:rPr>
              <a:t>⑤ アナリスト見解と目標株価</a:t>
            </a:r>
            <a:endParaRPr lang="en-US" sz="2000" dirty="0"/>
          </a:p>
        </p:txBody>
      </p:sp>
      <p:graphicFrame>
        <p:nvGraphicFramePr>
          <p:cNvPr id="11" name="Table 0"/>
          <p:cNvGraphicFramePr>
            <a:graphicFrameLocks noGrp="1"/>
          </p:cNvGraphicFramePr>
          <p:nvPr>
            <p:extLst>
              <p:ext uri="{D42A27DB-BD31-4B8C-83A1-F6EECF244321}">
                <p14:modId xmlns:p14="http://schemas.microsoft.com/office/powerpoint/2010/main" val="1579011935"/>
              </p:ext>
            </p:extLst>
          </p:nvPr>
        </p:nvGraphicFramePr>
        <p:xfrm>
          <a:off x="457200" y="960120"/>
          <a:ext cx="8229600" cy="914400"/>
        </p:xfrm>
        <a:graphic>
          <a:graphicData uri="http://schemas.openxmlformats.org/drawingml/2006/table">
            <a:tbl>
              <a:tblPr/>
              <a:tblGrid>
                <a:gridCol w="1097280"/>
                <a:gridCol w="1463040"/>
                <a:gridCol w="1371600"/>
                <a:gridCol w="2011680"/>
                <a:gridCol w="2286000"/>
              </a:tblGrid>
              <a:tr h="320040">
                <a:tc>
                  <a:txBody>
                    <a:bodyPr/>
                    <a:lstStyle/>
                    <a:p>
                      <a:pPr indent="0" marL="0">
                        <a:buNone/>
                      </a:pP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3B82F6"/>
                    </a:solidFill>
                  </a:tcPr>
                </a:tc>
                <a:tc>
                  <a:txBody>
                    <a:bodyPr/>
                    <a:lstStyle/>
                    <a:p>
                      <a:pPr indent="0" marL="0">
                        <a:buNone/>
                      </a:pPr>
                      <a:r>
                        <a:rPr lang="en-US" sz="1000" b="1" dirty="0">
                          <a:solidFill>
                            <a:srgbClr val="FFFFFF"/>
                          </a:solidFill>
                          <a:latin typeface="Noto Sans CJK JP" pitchFamily="34" charset="0"/>
                          <a:ea typeface="Noto Sans CJK JP" pitchFamily="34" charset="-122"/>
                          <a:cs typeface="Noto Sans CJK JP" pitchFamily="34" charset="-120"/>
                        </a:rPr>
                        <a:t>直近株価</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3B82F6"/>
                    </a:solidFill>
                  </a:tcPr>
                </a:tc>
                <a:tc>
                  <a:txBody>
                    <a:bodyPr/>
                    <a:lstStyle/>
                    <a:p>
                      <a:pPr indent="0" marL="0">
                        <a:buNone/>
                      </a:pPr>
                      <a:r>
                        <a:rPr lang="en-US" sz="1000" b="1" dirty="0">
                          <a:solidFill>
                            <a:srgbClr val="FFFFFF"/>
                          </a:solidFill>
                          <a:latin typeface="Noto Sans CJK JP" pitchFamily="34" charset="0"/>
                          <a:ea typeface="Noto Sans CJK JP" pitchFamily="34" charset="-122"/>
                          <a:cs typeface="Noto Sans CJK JP" pitchFamily="34" charset="-120"/>
                        </a:rPr>
                        <a:t>平均目標</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3B82F6"/>
                    </a:solidFill>
                  </a:tcPr>
                </a:tc>
                <a:tc>
                  <a:txBody>
                    <a:bodyPr/>
                    <a:lstStyle/>
                    <a:p>
                      <a:pPr indent="0" marL="0">
                        <a:buNone/>
                      </a:pPr>
                      <a:r>
                        <a:rPr lang="en-US" sz="1000" b="1" dirty="0">
                          <a:solidFill>
                            <a:srgbClr val="FFFFFF"/>
                          </a:solidFill>
                          <a:latin typeface="Noto Sans CJK JP" pitchFamily="34" charset="0"/>
                          <a:ea typeface="Noto Sans CJK JP" pitchFamily="34" charset="-122"/>
                          <a:cs typeface="Noto Sans CJK JP" pitchFamily="34" charset="-120"/>
                        </a:rPr>
                        <a:t>レンジ</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3B82F6"/>
                    </a:solidFill>
                  </a:tcPr>
                </a:tc>
                <a:tc>
                  <a:txBody>
                    <a:bodyPr/>
                    <a:lstStyle/>
                    <a:p>
                      <a:pPr indent="0" marL="0">
                        <a:buNone/>
                      </a:pPr>
                      <a:r>
                        <a:rPr lang="en-US" sz="1000" b="1" dirty="0">
                          <a:solidFill>
                            <a:srgbClr val="FFFFFF"/>
                          </a:solidFill>
                          <a:latin typeface="Noto Sans CJK JP" pitchFamily="34" charset="0"/>
                          <a:ea typeface="Noto Sans CJK JP" pitchFamily="34" charset="-122"/>
                          <a:cs typeface="Noto Sans CJK JP" pitchFamily="34" charset="-120"/>
                        </a:rPr>
                        <a:t>評価</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3B82F6"/>
                    </a:solidFill>
                  </a:tcPr>
                </a:tc>
              </a:tr>
              <a:tr h="347472">
                <a:tc>
                  <a:txBody>
                    <a:bodyPr/>
                    <a:lstStyle/>
                    <a:p>
                      <a:pPr algn="ctr" indent="0" marL="0">
                        <a:buNone/>
                      </a:pPr>
                      <a:r>
                        <a:rPr lang="en-US" sz="1000" b="1" dirty="0">
                          <a:solidFill>
                            <a:srgbClr val="1E293B"/>
                          </a:solidFill>
                          <a:latin typeface="Noto Sans CJK JP" pitchFamily="34" charset="0"/>
                          <a:ea typeface="Noto Sans CJK JP" pitchFamily="34" charset="-122"/>
                          <a:cs typeface="Noto Sans CJK JP" pitchFamily="34" charset="-120"/>
                        </a:rPr>
                        <a:t>キオクシア</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algn="ctr" indent="0" marL="0">
                        <a:buNone/>
                      </a:pPr>
                      <a:r>
                        <a:rPr lang="en-US" sz="1000" dirty="0">
                          <a:solidFill>
                            <a:srgbClr val="1E293B"/>
                          </a:solidFill>
                          <a:latin typeface="Noto Sans CJK JP" pitchFamily="34" charset="0"/>
                          <a:ea typeface="Noto Sans CJK JP" pitchFamily="34" charset="-122"/>
                          <a:cs typeface="Noto Sans CJK JP" pitchFamily="34" charset="-120"/>
                        </a:rPr>
                        <a:t>~¥35,000</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1000" dirty="0">
                          <a:solidFill>
                            <a:srgbClr val="1E293B"/>
                          </a:solidFill>
                          <a:latin typeface="Noto Sans CJK JP" pitchFamily="34" charset="0"/>
                          <a:ea typeface="Noto Sans CJK JP" pitchFamily="34" charset="-122"/>
                          <a:cs typeface="Noto Sans CJK JP" pitchFamily="34" charset="-120"/>
                        </a:rPr>
                        <a:t>¥33,179</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1000" dirty="0">
                          <a:solidFill>
                            <a:srgbClr val="1E293B"/>
                          </a:solidFill>
                          <a:latin typeface="Noto Sans CJK JP" pitchFamily="34" charset="0"/>
                          <a:ea typeface="Noto Sans CJK JP" pitchFamily="34" charset="-122"/>
                          <a:cs typeface="Noto Sans CJK JP" pitchFamily="34" charset="-120"/>
                        </a:rPr>
                        <a:t>¥26,000〜48,000</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1000" b="1" dirty="0">
                          <a:solidFill>
                            <a:srgbClr val="10B981"/>
                          </a:solidFill>
                          <a:latin typeface="Noto Sans CJK JP" pitchFamily="34" charset="0"/>
                          <a:ea typeface="Noto Sans CJK JP" pitchFamily="34" charset="-122"/>
                          <a:cs typeface="Noto Sans CJK JP" pitchFamily="34" charset="-120"/>
                        </a:rPr>
                        <a:t>買い（11/14）</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347472">
                <a:tc>
                  <a:txBody>
                    <a:bodyPr/>
                    <a:lstStyle/>
                    <a:p>
                      <a:pPr algn="ctr" indent="0" marL="0">
                        <a:buNone/>
                      </a:pPr>
                      <a:r>
                        <a:rPr lang="en-US" sz="1000" b="1" dirty="0">
                          <a:solidFill>
                            <a:srgbClr val="1E293B"/>
                          </a:solidFill>
                          <a:latin typeface="Noto Sans CJK JP" pitchFamily="34" charset="0"/>
                          <a:ea typeface="Noto Sans CJK JP" pitchFamily="34" charset="-122"/>
                          <a:cs typeface="Noto Sans CJK JP" pitchFamily="34" charset="-120"/>
                        </a:rPr>
                        <a:t>Samsung</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algn="ctr" indent="0" marL="0">
                        <a:buNone/>
                      </a:pPr>
                      <a:r>
                        <a:rPr lang="en-US" sz="1000" dirty="0">
                          <a:solidFill>
                            <a:srgbClr val="1E293B"/>
                          </a:solidFill>
                          <a:latin typeface="Noto Sans CJK JP" pitchFamily="34" charset="0"/>
                          <a:ea typeface="Noto Sans CJK JP" pitchFamily="34" charset="-122"/>
                          <a:cs typeface="Noto Sans CJK JP" pitchFamily="34" charset="-120"/>
                        </a:rPr>
                        <a:t>KRW 201,000</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1000" dirty="0">
                          <a:solidFill>
                            <a:srgbClr val="1E293B"/>
                          </a:solidFill>
                          <a:latin typeface="Noto Sans CJK JP" pitchFamily="34" charset="0"/>
                          <a:ea typeface="Noto Sans CJK JP" pitchFamily="34" charset="-122"/>
                          <a:cs typeface="Noto Sans CJK JP" pitchFamily="34" charset="-120"/>
                        </a:rPr>
                        <a:t>KRW 239,873</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1000" dirty="0">
                          <a:solidFill>
                            <a:srgbClr val="1E293B"/>
                          </a:solidFill>
                          <a:latin typeface="Noto Sans CJK JP" pitchFamily="34" charset="0"/>
                          <a:ea typeface="Noto Sans CJK JP" pitchFamily="34" charset="-122"/>
                          <a:cs typeface="Noto Sans CJK JP" pitchFamily="34" charset="-120"/>
                        </a:rPr>
                        <a:t>110,000〜340,000</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1000" b="1" dirty="0">
                          <a:solidFill>
                            <a:srgbClr val="10B981"/>
                          </a:solidFill>
                          <a:latin typeface="Noto Sans CJK JP" pitchFamily="34" charset="0"/>
                          <a:ea typeface="Noto Sans CJK JP" pitchFamily="34" charset="-122"/>
                          <a:cs typeface="Noto Sans CJK JP" pitchFamily="34" charset="-120"/>
                        </a:rPr>
                        <a:t>強い買い（35/37）</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347472">
                <a:tc>
                  <a:txBody>
                    <a:bodyPr/>
                    <a:lstStyle/>
                    <a:p>
                      <a:pPr algn="ctr" indent="0" marL="0">
                        <a:buNone/>
                      </a:pPr>
                      <a:r>
                        <a:rPr lang="en-US" sz="1000" b="1" dirty="0">
                          <a:solidFill>
                            <a:srgbClr val="1E293B"/>
                          </a:solidFill>
                          <a:latin typeface="Noto Sans CJK JP" pitchFamily="34" charset="0"/>
                          <a:ea typeface="Noto Sans CJK JP" pitchFamily="34" charset="-122"/>
                          <a:cs typeface="Noto Sans CJK JP" pitchFamily="34" charset="-120"/>
                        </a:rPr>
                        <a:t>Micron</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algn="ctr" indent="0" marL="0">
                        <a:buNone/>
                      </a:pPr>
                      <a:r>
                        <a:rPr lang="en-US" sz="1000" dirty="0">
                          <a:solidFill>
                            <a:srgbClr val="1E293B"/>
                          </a:solidFill>
                          <a:latin typeface="Noto Sans CJK JP" pitchFamily="34" charset="0"/>
                          <a:ea typeface="Noto Sans CJK JP" pitchFamily="34" charset="-122"/>
                          <a:cs typeface="Noto Sans CJK JP" pitchFamily="34" charset="-120"/>
                        </a:rPr>
                        <a:t>~$430</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1000" dirty="0">
                          <a:solidFill>
                            <a:srgbClr val="1E293B"/>
                          </a:solidFill>
                          <a:latin typeface="Noto Sans CJK JP" pitchFamily="34" charset="0"/>
                          <a:ea typeface="Noto Sans CJK JP" pitchFamily="34" charset="-122"/>
                          <a:cs typeface="Noto Sans CJK JP" pitchFamily="34" charset="-120"/>
                        </a:rPr>
                        <a:t>$543</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1000" dirty="0">
                          <a:solidFill>
                            <a:srgbClr val="1E293B"/>
                          </a:solidFill>
                          <a:latin typeface="Noto Sans CJK JP" pitchFamily="34" charset="0"/>
                          <a:ea typeface="Noto Sans CJK JP" pitchFamily="34" charset="-122"/>
                          <a:cs typeface="Noto Sans CJK JP" pitchFamily="34" charset="-120"/>
                        </a:rPr>
                        <a:t>$400〜$700</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1000" b="1" dirty="0">
                          <a:solidFill>
                            <a:srgbClr val="10B981"/>
                          </a:solidFill>
                          <a:latin typeface="Noto Sans CJK JP" pitchFamily="34" charset="0"/>
                          <a:ea typeface="Noto Sans CJK JP" pitchFamily="34" charset="-122"/>
                          <a:cs typeface="Noto Sans CJK JP" pitchFamily="34" charset="-120"/>
                        </a:rPr>
                        <a:t>強い買い（25/28）</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bl>
          </a:graphicData>
        </a:graphic>
      </p:graphicFrame>
      <p:sp>
        <p:nvSpPr>
          <p:cNvPr id="5" name="Shape 2"/>
          <p:cNvSpPr/>
          <p:nvPr/>
        </p:nvSpPr>
        <p:spPr>
          <a:xfrm>
            <a:off x="457200" y="2331720"/>
            <a:ext cx="3931920" cy="201168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6" name="Shape 3"/>
          <p:cNvSpPr/>
          <p:nvPr/>
        </p:nvSpPr>
        <p:spPr>
          <a:xfrm>
            <a:off x="457200" y="2331720"/>
            <a:ext cx="64008" cy="2011680"/>
          </a:xfrm>
          <a:prstGeom prst="rect">
            <a:avLst/>
          </a:prstGeom>
          <a:solidFill>
            <a:srgbClr val="10B981"/>
          </a:solidFill>
          <a:ln/>
        </p:spPr>
      </p:sp>
      <p:sp>
        <p:nvSpPr>
          <p:cNvPr id="7" name="Text 4"/>
          <p:cNvSpPr/>
          <p:nvPr/>
        </p:nvSpPr>
        <p:spPr>
          <a:xfrm>
            <a:off x="685800" y="2377440"/>
            <a:ext cx="3566160" cy="274320"/>
          </a:xfrm>
          <a:prstGeom prst="rect">
            <a:avLst/>
          </a:prstGeom>
          <a:noFill/>
          <a:ln/>
        </p:spPr>
        <p:txBody>
          <a:bodyPr wrap="square" lIns="0" tIns="0" rIns="0" bIns="0" rtlCol="0" anchor="ctr"/>
          <a:lstStyle/>
          <a:p>
            <a:pPr indent="0" marL="0">
              <a:buNone/>
            </a:pPr>
            <a:r>
              <a:rPr lang="en-US" sz="1300" b="1" dirty="0">
                <a:solidFill>
                  <a:srgbClr val="10B981"/>
                </a:solidFill>
                <a:latin typeface="Noto Sans CJK JP" pitchFamily="34" charset="0"/>
                <a:ea typeface="Noto Sans CJK JP" pitchFamily="34" charset="-122"/>
                <a:cs typeface="Noto Sans CJK JP" pitchFamily="34" charset="-120"/>
              </a:rPr>
              <a:t>強気見解</a:t>
            </a:r>
            <a:endParaRPr lang="en-US" sz="1300" dirty="0"/>
          </a:p>
        </p:txBody>
      </p:sp>
      <p:sp>
        <p:nvSpPr>
          <p:cNvPr id="8" name="Text 5"/>
          <p:cNvSpPr/>
          <p:nvPr/>
        </p:nvSpPr>
        <p:spPr>
          <a:xfrm>
            <a:off x="685800" y="2697480"/>
            <a:ext cx="3566160" cy="1554480"/>
          </a:xfrm>
          <a:prstGeom prst="rect">
            <a:avLst/>
          </a:prstGeom>
          <a:noFill/>
          <a:ln/>
        </p:spPr>
        <p:txBody>
          <a:bodyPr wrap="square" lIns="0" tIns="0" rIns="0" bIns="0" rtlCol="0" anchor="t"/>
          <a:lstStyle/>
          <a:p>
            <a:pPr indent="0" marL="0">
              <a:buNone/>
            </a:pPr>
            <a:r>
              <a:rPr lang="en-US" sz="1000" dirty="0">
                <a:solidFill>
                  <a:srgbClr val="1E293B"/>
                </a:solidFill>
              </a:rPr>
              <a:t>SMBC日興: ¥48,000（キオクシア最高目標）</a:t>
            </a:r>
            <a:endParaRPr lang="en-US" sz="1000" dirty="0"/>
          </a:p>
          <a:p>
            <a:pPr indent="0" marL="0">
              <a:buNone/>
            </a:pPr>
            <a:r>
              <a:rPr lang="en-US" sz="1000" dirty="0">
                <a:solidFill>
                  <a:srgbClr val="1E293B"/>
                </a:solidFill>
              </a:rPr>
              <a:t>Lynx Equity: MU $825（Street最高）</a:t>
            </a:r>
            <a:endParaRPr lang="en-US" sz="1000" dirty="0"/>
          </a:p>
          <a:p>
            <a:pPr indent="0" marL="0">
              <a:buNone/>
            </a:pPr>
            <a:r>
              <a:rPr lang="en-US" sz="1000" dirty="0">
                <a:solidFill>
                  <a:srgbClr val="1E293B"/>
                </a:solidFill>
              </a:rPr>
              <a:t>Barclays: MU $675（$450→引上げ）</a:t>
            </a:r>
            <a:endParaRPr lang="en-US" sz="1000" dirty="0"/>
          </a:p>
          <a:p>
            <a:pPr indent="0" marL="0">
              <a:buNone/>
            </a:pPr>
            <a:r>
              <a:rPr lang="en-US" sz="1000" dirty="0">
                <a:solidFill>
                  <a:srgbClr val="1E293B"/>
                </a:solidFill>
              </a:rPr>
              <a:t>GS AM: AI設備投資は過去2年間、毎四半期過小評価されてきた</a:t>
            </a:r>
            <a:endParaRPr lang="en-US" sz="1000" dirty="0"/>
          </a:p>
          <a:p>
            <a:pPr indent="0" marL="0">
              <a:buNone/>
            </a:pPr>
            <a:r>
              <a:rPr lang="en-US" sz="1000" dirty="0">
                <a:solidFill>
                  <a:srgbClr val="1E293B"/>
                </a:solidFill>
              </a:rPr>
              <a:t>TrendForce: 2027年メモリ市場 $8,427億（+53%）</a:t>
            </a:r>
            <a:endParaRPr lang="en-US" sz="1000" dirty="0"/>
          </a:p>
        </p:txBody>
      </p:sp>
      <p:sp>
        <p:nvSpPr>
          <p:cNvPr id="9" name="Shape 6"/>
          <p:cNvSpPr/>
          <p:nvPr/>
        </p:nvSpPr>
        <p:spPr>
          <a:xfrm>
            <a:off x="4663440" y="2331720"/>
            <a:ext cx="4023360" cy="201168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0" name="Shape 7"/>
          <p:cNvSpPr/>
          <p:nvPr/>
        </p:nvSpPr>
        <p:spPr>
          <a:xfrm>
            <a:off x="4663440" y="2331720"/>
            <a:ext cx="64008" cy="2011680"/>
          </a:xfrm>
          <a:prstGeom prst="rect">
            <a:avLst/>
          </a:prstGeom>
          <a:solidFill>
            <a:srgbClr val="EF4444"/>
          </a:solidFill>
          <a:ln/>
        </p:spPr>
      </p:sp>
      <p:sp>
        <p:nvSpPr>
          <p:cNvPr id="11" name="Text 8"/>
          <p:cNvSpPr/>
          <p:nvPr/>
        </p:nvSpPr>
        <p:spPr>
          <a:xfrm>
            <a:off x="4892040" y="2377440"/>
            <a:ext cx="3657600" cy="274320"/>
          </a:xfrm>
          <a:prstGeom prst="rect">
            <a:avLst/>
          </a:prstGeom>
          <a:noFill/>
          <a:ln/>
        </p:spPr>
        <p:txBody>
          <a:bodyPr wrap="square" lIns="0" tIns="0" rIns="0" bIns="0" rtlCol="0" anchor="ctr"/>
          <a:lstStyle/>
          <a:p>
            <a:pPr indent="0" marL="0">
              <a:buNone/>
            </a:pPr>
            <a:r>
              <a:rPr lang="en-US" sz="1300" b="1" dirty="0">
                <a:solidFill>
                  <a:srgbClr val="EF4444"/>
                </a:solidFill>
                <a:latin typeface="Noto Sans CJK JP" pitchFamily="34" charset="0"/>
                <a:ea typeface="Noto Sans CJK JP" pitchFamily="34" charset="-122"/>
                <a:cs typeface="Noto Sans CJK JP" pitchFamily="34" charset="-120"/>
              </a:rPr>
              <a:t>慎重・弱気見解</a:t>
            </a:r>
            <a:endParaRPr lang="en-US" sz="1300" dirty="0"/>
          </a:p>
        </p:txBody>
      </p:sp>
      <p:sp>
        <p:nvSpPr>
          <p:cNvPr id="12" name="Text 9"/>
          <p:cNvSpPr/>
          <p:nvPr/>
        </p:nvSpPr>
        <p:spPr>
          <a:xfrm>
            <a:off x="4892040" y="2697480"/>
            <a:ext cx="3657600" cy="1554480"/>
          </a:xfrm>
          <a:prstGeom prst="rect">
            <a:avLst/>
          </a:prstGeom>
          <a:noFill/>
          <a:ln/>
        </p:spPr>
        <p:txBody>
          <a:bodyPr wrap="square" lIns="0" tIns="0" rIns="0" bIns="0" rtlCol="0" anchor="t"/>
          <a:lstStyle/>
          <a:p>
            <a:pPr indent="0" marL="0">
              <a:buNone/>
            </a:pPr>
            <a:r>
              <a:rPr lang="en-US" sz="1000" dirty="0">
                <a:solidFill>
                  <a:srgbClr val="1E293B"/>
                </a:solidFill>
              </a:rPr>
              <a:t>Goldman Sachs: キオクシア ¥26,000（Neutral）</a:t>
            </a:r>
            <a:endParaRPr lang="en-US" sz="1000" dirty="0"/>
          </a:p>
          <a:p>
            <a:pPr indent="0" marL="0">
              <a:buNone/>
            </a:pPr>
            <a:r>
              <a:rPr lang="en-US" sz="1000" dirty="0">
                <a:solidFill>
                  <a:srgbClr val="1E293B"/>
                </a:solidFill>
              </a:rPr>
              <a:t>MIT: 生成AIパイロットの95%が事業価値未達</a:t>
            </a:r>
            <a:endParaRPr lang="en-US" sz="1000" dirty="0"/>
          </a:p>
          <a:p>
            <a:pPr indent="0" marL="0">
              <a:buNone/>
            </a:pPr>
            <a:r>
              <a:rPr lang="en-US" sz="1000" dirty="0">
                <a:solidFill>
                  <a:srgbClr val="1E293B"/>
                </a:solidFill>
              </a:rPr>
              <a:t>Man Group: AI設備投資と収益の乖離は永続不可能</a:t>
            </a:r>
            <a:endParaRPr lang="en-US" sz="1000" dirty="0"/>
          </a:p>
          <a:p>
            <a:pPr indent="0" marL="0">
              <a:buNone/>
            </a:pPr>
            <a:r>
              <a:rPr lang="en-US" sz="1000" dirty="0">
                <a:solidFill>
                  <a:srgbClr val="1E293B"/>
                </a:solidFill>
              </a:rPr>
              <a:t>BTIG: DRAM ETF登場はコントラリアン売りシグナル</a:t>
            </a:r>
            <a:endParaRPr lang="en-US" sz="1000" dirty="0"/>
          </a:p>
          <a:p>
            <a:pPr indent="0" marL="0">
              <a:buNone/>
            </a:pPr>
            <a:r>
              <a:rPr lang="en-US" sz="1000" dirty="0">
                <a:solidFill>
                  <a:srgbClr val="1E293B"/>
                </a:solidFill>
              </a:rPr>
              <a:t>PC Watch大原氏: 2027年に急激な価格調整リスク</a:t>
            </a:r>
            <a:endParaRPr lang="en-US" sz="1000" dirty="0"/>
          </a:p>
        </p:txBody>
      </p:sp>
      <p:sp>
        <p:nvSpPr>
          <p:cNvPr id="13" name="Shape 10"/>
          <p:cNvSpPr/>
          <p:nvPr/>
        </p:nvSpPr>
        <p:spPr>
          <a:xfrm>
            <a:off x="457200" y="4526280"/>
            <a:ext cx="8229600" cy="457200"/>
          </a:xfrm>
          <a:prstGeom prst="rect">
            <a:avLst/>
          </a:prstGeom>
          <a:solidFill>
            <a:srgbClr val="0F172A"/>
          </a:solidFill>
          <a:ln/>
        </p:spPr>
      </p:sp>
      <p:sp>
        <p:nvSpPr>
          <p:cNvPr id="14" name="Text 11"/>
          <p:cNvSpPr/>
          <p:nvPr/>
        </p:nvSpPr>
        <p:spPr>
          <a:xfrm>
            <a:off x="640080" y="4544568"/>
            <a:ext cx="7863840" cy="411480"/>
          </a:xfrm>
          <a:prstGeom prst="rect">
            <a:avLst/>
          </a:prstGeom>
          <a:noFill/>
          <a:ln/>
        </p:spPr>
        <p:txBody>
          <a:bodyPr wrap="square" lIns="0" tIns="0" rIns="0" bIns="0" rtlCol="0" anchor="ctr"/>
          <a:lstStyle/>
          <a:p>
            <a:pPr indent="0" marL="0">
              <a:buNone/>
            </a:pPr>
            <a:r>
              <a:rPr lang="en-US" sz="1000" b="1" dirty="0">
                <a:solidFill>
                  <a:srgbClr val="60A5FA"/>
                </a:solidFill>
                <a:latin typeface="Noto Sans CJK JP" pitchFamily="34" charset="0"/>
                <a:ea typeface="Noto Sans CJK JP" pitchFamily="34" charset="-122"/>
                <a:cs typeface="Noto Sans CJK JP" pitchFamily="34" charset="-120"/>
              </a:rPr>
              <a:t>価格ピーク予測: 2026年Q3〜Q4  |  意味ある調整: 2027年後半以降  |  2027年メモリ市場: $8,427億（TrendForce）</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AFC"/>
        </a:solidFill>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F172A"/>
          </a:solidFill>
          <a:ln/>
        </p:spPr>
      </p:sp>
      <p:sp>
        <p:nvSpPr>
          <p:cNvPr id="3" name="Text 1"/>
          <p:cNvSpPr/>
          <p:nvPr/>
        </p:nvSpPr>
        <p:spPr>
          <a:xfrm>
            <a:off x="731520" y="109728"/>
            <a:ext cx="7315200" cy="502920"/>
          </a:xfrm>
          <a:prstGeom prst="rect">
            <a:avLst/>
          </a:prstGeom>
          <a:noFill/>
          <a:ln/>
        </p:spPr>
        <p:txBody>
          <a:bodyPr wrap="square" lIns="0" tIns="0" rIns="0" bIns="0" rtlCol="0" anchor="ctr"/>
          <a:lstStyle/>
          <a:p>
            <a:pPr indent="0" marL="0">
              <a:buNone/>
            </a:pPr>
            <a:r>
              <a:rPr lang="en-US" sz="2000" b="1" dirty="0">
                <a:solidFill>
                  <a:srgbClr val="FFFFFF"/>
                </a:solidFill>
                <a:latin typeface="Noto Sans CJK JP" pitchFamily="34" charset="0"/>
                <a:ea typeface="Noto Sans CJK JP" pitchFamily="34" charset="-122"/>
                <a:cs typeface="Noto Sans CJK JP" pitchFamily="34" charset="-120"/>
              </a:rPr>
              <a:t>各社の設備投資計画と供給見通し</a:t>
            </a:r>
            <a:endParaRPr lang="en-US" sz="2000" dirty="0"/>
          </a:p>
        </p:txBody>
      </p:sp>
      <p:graphicFrame>
        <p:nvGraphicFramePr>
          <p:cNvPr id="4" name="Chart 0" descr=""/>
          <p:cNvGraphicFramePr/>
          <p:nvPr/>
        </p:nvGraphicFramePr>
        <p:xfrm>
          <a:off x="457200" y="960120"/>
          <a:ext cx="4114800" cy="2286000"/>
        </p:xfrm>
        <a:graphic xmlns:a="http://schemas.openxmlformats.org/drawingml/2006/main">
          <a:graphicData uri="http://schemas.openxmlformats.org/drawingml/2006/chart">
            <c:chart xmlns:c="http://schemas.openxmlformats.org/drawingml/2006/chart" r:id="rId1"/>
          </a:graphicData>
        </a:graphic>
      </p:graphicFrame>
      <p:sp>
        <p:nvSpPr>
          <p:cNvPr id="5" name="Shape 2"/>
          <p:cNvSpPr/>
          <p:nvPr/>
        </p:nvSpPr>
        <p:spPr>
          <a:xfrm>
            <a:off x="4754880" y="960120"/>
            <a:ext cx="3931920" cy="713232"/>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6" name="Shape 3"/>
          <p:cNvSpPr/>
          <p:nvPr/>
        </p:nvSpPr>
        <p:spPr>
          <a:xfrm>
            <a:off x="4754880" y="960120"/>
            <a:ext cx="64008" cy="713232"/>
          </a:xfrm>
          <a:prstGeom prst="rect">
            <a:avLst/>
          </a:prstGeom>
          <a:solidFill>
            <a:srgbClr val="3B82F6"/>
          </a:solidFill>
          <a:ln/>
        </p:spPr>
      </p:sp>
      <p:sp>
        <p:nvSpPr>
          <p:cNvPr id="7" name="Text 4"/>
          <p:cNvSpPr/>
          <p:nvPr/>
        </p:nvSpPr>
        <p:spPr>
          <a:xfrm>
            <a:off x="4937760" y="987552"/>
            <a:ext cx="1371600" cy="228600"/>
          </a:xfrm>
          <a:prstGeom prst="rect">
            <a:avLst/>
          </a:prstGeom>
          <a:noFill/>
          <a:ln/>
        </p:spPr>
        <p:txBody>
          <a:bodyPr wrap="square" lIns="0" tIns="0" rIns="0" bIns="0" rtlCol="0" anchor="ctr"/>
          <a:lstStyle/>
          <a:p>
            <a:pPr indent="0" marL="0">
              <a:buNone/>
            </a:pPr>
            <a:r>
              <a:rPr lang="en-US" sz="1100" b="1" dirty="0">
                <a:solidFill>
                  <a:srgbClr val="0F172A"/>
                </a:solidFill>
                <a:latin typeface="Noto Sans CJK JP" pitchFamily="34" charset="0"/>
                <a:ea typeface="Noto Sans CJK JP" pitchFamily="34" charset="-122"/>
                <a:cs typeface="Noto Sans CJK JP" pitchFamily="34" charset="-120"/>
              </a:rPr>
              <a:t>Samsung</a:t>
            </a:r>
            <a:endParaRPr lang="en-US" sz="1100" dirty="0"/>
          </a:p>
        </p:txBody>
      </p:sp>
      <p:sp>
        <p:nvSpPr>
          <p:cNvPr id="8" name="Text 5"/>
          <p:cNvSpPr/>
          <p:nvPr/>
        </p:nvSpPr>
        <p:spPr>
          <a:xfrm>
            <a:off x="6309360" y="987552"/>
            <a:ext cx="2194560" cy="228600"/>
          </a:xfrm>
          <a:prstGeom prst="rect">
            <a:avLst/>
          </a:prstGeom>
          <a:noFill/>
          <a:ln/>
        </p:spPr>
        <p:txBody>
          <a:bodyPr wrap="square" lIns="0" tIns="0" rIns="0" bIns="0" rtlCol="0" anchor="ctr"/>
          <a:lstStyle/>
          <a:p>
            <a:pPr algn="r" indent="0" marL="0">
              <a:buNone/>
            </a:pPr>
            <a:r>
              <a:rPr lang="en-US" sz="1100" b="1" dirty="0">
                <a:solidFill>
                  <a:srgbClr val="3B82F6"/>
                </a:solidFill>
                <a:latin typeface="Noto Sans CJK JP" pitchFamily="34" charset="0"/>
                <a:ea typeface="Noto Sans CJK JP" pitchFamily="34" charset="-122"/>
                <a:cs typeface="Noto Sans CJK JP" pitchFamily="34" charset="-120"/>
              </a:rPr>
              <a:t>$733億（KRW 110兆）</a:t>
            </a:r>
            <a:endParaRPr lang="en-US" sz="1100" dirty="0"/>
          </a:p>
        </p:txBody>
      </p:sp>
      <p:sp>
        <p:nvSpPr>
          <p:cNvPr id="9" name="Text 6"/>
          <p:cNvSpPr/>
          <p:nvPr/>
        </p:nvSpPr>
        <p:spPr>
          <a:xfrm>
            <a:off x="4937760" y="1252728"/>
            <a:ext cx="3611880" cy="384048"/>
          </a:xfrm>
          <a:prstGeom prst="rect">
            <a:avLst/>
          </a:prstGeom>
          <a:noFill/>
          <a:ln/>
        </p:spPr>
        <p:txBody>
          <a:bodyPr wrap="square" lIns="0" tIns="0" rIns="0" bIns="0" rtlCol="0" anchor="ctr"/>
          <a:lstStyle/>
          <a:p>
            <a:pPr indent="0" marL="0">
              <a:buNone/>
            </a:pPr>
            <a:r>
              <a:rPr lang="en-US" sz="900" dirty="0">
                <a:solidFill>
                  <a:srgbClr val="334155"/>
                </a:solidFill>
                <a:latin typeface="Noto Sans CJK JP" pitchFamily="34" charset="0"/>
                <a:ea typeface="Noto Sans CJK JP" pitchFamily="34" charset="-122"/>
                <a:cs typeface="Noto Sans CJK JP" pitchFamily="34" charset="-120"/>
              </a:rPr>
              <a:t>前年比+128%。HBM4生産能力を月産25万枚に拡大（現在17万枚）。史上最大の半導体単独投資</a:t>
            </a:r>
            <a:endParaRPr lang="en-US" sz="900" dirty="0"/>
          </a:p>
        </p:txBody>
      </p:sp>
      <p:sp>
        <p:nvSpPr>
          <p:cNvPr id="10" name="Shape 7"/>
          <p:cNvSpPr/>
          <p:nvPr/>
        </p:nvSpPr>
        <p:spPr>
          <a:xfrm>
            <a:off x="4754880" y="1783080"/>
            <a:ext cx="3931920" cy="713232"/>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1" name="Shape 8"/>
          <p:cNvSpPr/>
          <p:nvPr/>
        </p:nvSpPr>
        <p:spPr>
          <a:xfrm>
            <a:off x="4754880" y="1783080"/>
            <a:ext cx="64008" cy="713232"/>
          </a:xfrm>
          <a:prstGeom prst="rect">
            <a:avLst/>
          </a:prstGeom>
          <a:solidFill>
            <a:srgbClr val="06B6D4"/>
          </a:solidFill>
          <a:ln/>
        </p:spPr>
      </p:sp>
      <p:sp>
        <p:nvSpPr>
          <p:cNvPr id="12" name="Text 9"/>
          <p:cNvSpPr/>
          <p:nvPr/>
        </p:nvSpPr>
        <p:spPr>
          <a:xfrm>
            <a:off x="4937760" y="1810512"/>
            <a:ext cx="1371600" cy="228600"/>
          </a:xfrm>
          <a:prstGeom prst="rect">
            <a:avLst/>
          </a:prstGeom>
          <a:noFill/>
          <a:ln/>
        </p:spPr>
        <p:txBody>
          <a:bodyPr wrap="square" lIns="0" tIns="0" rIns="0" bIns="0" rtlCol="0" anchor="ctr"/>
          <a:lstStyle/>
          <a:p>
            <a:pPr indent="0" marL="0">
              <a:buNone/>
            </a:pPr>
            <a:r>
              <a:rPr lang="en-US" sz="1100" b="1" dirty="0">
                <a:solidFill>
                  <a:srgbClr val="0F172A"/>
                </a:solidFill>
                <a:latin typeface="Noto Sans CJK JP" pitchFamily="34" charset="0"/>
                <a:ea typeface="Noto Sans CJK JP" pitchFamily="34" charset="-122"/>
                <a:cs typeface="Noto Sans CJK JP" pitchFamily="34" charset="-120"/>
              </a:rPr>
              <a:t>Micron</a:t>
            </a:r>
            <a:endParaRPr lang="en-US" sz="1100" dirty="0"/>
          </a:p>
        </p:txBody>
      </p:sp>
      <p:sp>
        <p:nvSpPr>
          <p:cNvPr id="13" name="Text 10"/>
          <p:cNvSpPr/>
          <p:nvPr/>
        </p:nvSpPr>
        <p:spPr>
          <a:xfrm>
            <a:off x="6309360" y="1810512"/>
            <a:ext cx="2194560" cy="228600"/>
          </a:xfrm>
          <a:prstGeom prst="rect">
            <a:avLst/>
          </a:prstGeom>
          <a:noFill/>
          <a:ln/>
        </p:spPr>
        <p:txBody>
          <a:bodyPr wrap="square" lIns="0" tIns="0" rIns="0" bIns="0" rtlCol="0" anchor="ctr"/>
          <a:lstStyle/>
          <a:p>
            <a:pPr algn="r" indent="0" marL="0">
              <a:buNone/>
            </a:pPr>
            <a:r>
              <a:rPr lang="en-US" sz="1100" b="1" dirty="0">
                <a:solidFill>
                  <a:srgbClr val="06B6D4"/>
                </a:solidFill>
                <a:latin typeface="Noto Sans CJK JP" pitchFamily="34" charset="0"/>
                <a:ea typeface="Noto Sans CJK JP" pitchFamily="34" charset="-122"/>
                <a:cs typeface="Noto Sans CJK JP" pitchFamily="34" charset="-120"/>
              </a:rPr>
              <a:t>$250億超</a:t>
            </a:r>
            <a:endParaRPr lang="en-US" sz="1100" dirty="0"/>
          </a:p>
        </p:txBody>
      </p:sp>
      <p:sp>
        <p:nvSpPr>
          <p:cNvPr id="14" name="Text 11"/>
          <p:cNvSpPr/>
          <p:nvPr/>
        </p:nvSpPr>
        <p:spPr>
          <a:xfrm>
            <a:off x="4937760" y="2075688"/>
            <a:ext cx="3611880" cy="384048"/>
          </a:xfrm>
          <a:prstGeom prst="rect">
            <a:avLst/>
          </a:prstGeom>
          <a:noFill/>
          <a:ln/>
        </p:spPr>
        <p:txBody>
          <a:bodyPr wrap="square" lIns="0" tIns="0" rIns="0" bIns="0" rtlCol="0" anchor="ctr"/>
          <a:lstStyle/>
          <a:p>
            <a:pPr indent="0" marL="0">
              <a:buNone/>
            </a:pPr>
            <a:r>
              <a:rPr lang="en-US" sz="900" dirty="0">
                <a:solidFill>
                  <a:srgbClr val="334155"/>
                </a:solidFill>
                <a:latin typeface="Noto Sans CJK JP" pitchFamily="34" charset="0"/>
                <a:ea typeface="Noto Sans CJK JP" pitchFamily="34" charset="-122"/>
                <a:cs typeface="Noto Sans CJK JP" pitchFamily="34" charset="-120"/>
              </a:rPr>
              <a:t>前年比+25%増額。アイダホ新ファブ（2027稼働）。米国内で総額$2,000億投資ビジョン。CHIPS Act $64億活用</a:t>
            </a:r>
            <a:endParaRPr lang="en-US" sz="900" dirty="0"/>
          </a:p>
        </p:txBody>
      </p:sp>
      <p:sp>
        <p:nvSpPr>
          <p:cNvPr id="15" name="Shape 12"/>
          <p:cNvSpPr/>
          <p:nvPr/>
        </p:nvSpPr>
        <p:spPr>
          <a:xfrm>
            <a:off x="4754880" y="2606040"/>
            <a:ext cx="3931920" cy="713232"/>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6" name="Shape 13"/>
          <p:cNvSpPr/>
          <p:nvPr/>
        </p:nvSpPr>
        <p:spPr>
          <a:xfrm>
            <a:off x="4754880" y="2606040"/>
            <a:ext cx="64008" cy="713232"/>
          </a:xfrm>
          <a:prstGeom prst="rect">
            <a:avLst/>
          </a:prstGeom>
          <a:solidFill>
            <a:srgbClr val="10B981"/>
          </a:solidFill>
          <a:ln/>
        </p:spPr>
      </p:sp>
      <p:sp>
        <p:nvSpPr>
          <p:cNvPr id="17" name="Text 14"/>
          <p:cNvSpPr/>
          <p:nvPr/>
        </p:nvSpPr>
        <p:spPr>
          <a:xfrm>
            <a:off x="4937760" y="2633472"/>
            <a:ext cx="1371600" cy="228600"/>
          </a:xfrm>
          <a:prstGeom prst="rect">
            <a:avLst/>
          </a:prstGeom>
          <a:noFill/>
          <a:ln/>
        </p:spPr>
        <p:txBody>
          <a:bodyPr wrap="square" lIns="0" tIns="0" rIns="0" bIns="0" rtlCol="0" anchor="ctr"/>
          <a:lstStyle/>
          <a:p>
            <a:pPr indent="0" marL="0">
              <a:buNone/>
            </a:pPr>
            <a:r>
              <a:rPr lang="en-US" sz="1100" b="1" dirty="0">
                <a:solidFill>
                  <a:srgbClr val="0F172A"/>
                </a:solidFill>
                <a:latin typeface="Noto Sans CJK JP" pitchFamily="34" charset="0"/>
                <a:ea typeface="Noto Sans CJK JP" pitchFamily="34" charset="-122"/>
                <a:cs typeface="Noto Sans CJK JP" pitchFamily="34" charset="-120"/>
              </a:rPr>
              <a:t>キオクシア</a:t>
            </a:r>
            <a:endParaRPr lang="en-US" sz="1100" dirty="0"/>
          </a:p>
        </p:txBody>
      </p:sp>
      <p:sp>
        <p:nvSpPr>
          <p:cNvPr id="18" name="Text 15"/>
          <p:cNvSpPr/>
          <p:nvPr/>
        </p:nvSpPr>
        <p:spPr>
          <a:xfrm>
            <a:off x="6309360" y="2633472"/>
            <a:ext cx="2194560" cy="228600"/>
          </a:xfrm>
          <a:prstGeom prst="rect">
            <a:avLst/>
          </a:prstGeom>
          <a:noFill/>
          <a:ln/>
        </p:spPr>
        <p:txBody>
          <a:bodyPr wrap="square" lIns="0" tIns="0" rIns="0" bIns="0" rtlCol="0" anchor="ctr"/>
          <a:lstStyle/>
          <a:p>
            <a:pPr algn="r" indent="0" marL="0">
              <a:buNone/>
            </a:pPr>
            <a:r>
              <a:rPr lang="en-US" sz="1100" b="1" dirty="0">
                <a:solidFill>
                  <a:srgbClr val="10B981"/>
                </a:solidFill>
                <a:latin typeface="Noto Sans CJK JP" pitchFamily="34" charset="0"/>
                <a:ea typeface="Noto Sans CJK JP" pitchFamily="34" charset="-122"/>
                <a:cs typeface="Noto Sans CJK JP" pitchFamily="34" charset="-120"/>
              </a:rPr>
              <a:t>$45億</a:t>
            </a:r>
            <a:endParaRPr lang="en-US" sz="1100" dirty="0"/>
          </a:p>
        </p:txBody>
      </p:sp>
      <p:sp>
        <p:nvSpPr>
          <p:cNvPr id="19" name="Text 16"/>
          <p:cNvSpPr/>
          <p:nvPr/>
        </p:nvSpPr>
        <p:spPr>
          <a:xfrm>
            <a:off x="4937760" y="2898648"/>
            <a:ext cx="3611880" cy="384048"/>
          </a:xfrm>
          <a:prstGeom prst="rect">
            <a:avLst/>
          </a:prstGeom>
          <a:noFill/>
          <a:ln/>
        </p:spPr>
        <p:txBody>
          <a:bodyPr wrap="square" lIns="0" tIns="0" rIns="0" bIns="0" rtlCol="0" anchor="ctr"/>
          <a:lstStyle/>
          <a:p>
            <a:pPr indent="0" marL="0">
              <a:buNone/>
            </a:pPr>
            <a:r>
              <a:rPr lang="en-US" sz="900" dirty="0">
                <a:solidFill>
                  <a:srgbClr val="334155"/>
                </a:solidFill>
                <a:latin typeface="Noto Sans CJK JP" pitchFamily="34" charset="0"/>
                <a:ea typeface="Noto Sans CJK JP" pitchFamily="34" charset="-122"/>
                <a:cs typeface="Noto Sans CJK JP" pitchFamily="34" charset="-120"/>
              </a:rPr>
              <a:t>前年比+41%。北上K2で332層NAND量産開始。SanDisk JV 2034年まで延長</a:t>
            </a:r>
            <a:endParaRPr lang="en-US" sz="900" dirty="0"/>
          </a:p>
        </p:txBody>
      </p:sp>
      <p:sp>
        <p:nvSpPr>
          <p:cNvPr id="20" name="Shape 17"/>
          <p:cNvSpPr/>
          <p:nvPr/>
        </p:nvSpPr>
        <p:spPr>
          <a:xfrm>
            <a:off x="457200" y="3474720"/>
            <a:ext cx="8229600" cy="777240"/>
          </a:xfrm>
          <a:prstGeom prst="rect">
            <a:avLst/>
          </a:prstGeom>
          <a:solidFill>
            <a:srgbClr val="FEF3C7"/>
          </a:solidFill>
          <a:ln/>
          <a:effectLst>
            <a:outerShdw sx="100000" sy="100000" kx="0" ky="0" algn="bl" rotWithShape="0" blurRad="101600" dist="38100" dir="8100000">
              <a:srgbClr val="000000">
                <a:alpha val="12000"/>
              </a:srgbClr>
            </a:outerShdw>
          </a:effectLst>
        </p:spPr>
      </p:sp>
      <p:pic>
        <p:nvPicPr>
          <p:cNvPr id="21" name="Image 0" descr="preencoded.png">    </p:cNvPr>
          <p:cNvPicPr>
            <a:picLocks noChangeAspect="1"/>
          </p:cNvPicPr>
          <p:nvPr/>
        </p:nvPicPr>
        <p:blipFill>
          <a:blip r:embed="rId2"/>
          <a:stretch>
            <a:fillRect/>
          </a:stretch>
        </p:blipFill>
        <p:spPr>
          <a:xfrm>
            <a:off x="594360" y="3611880"/>
            <a:ext cx="320040" cy="320040"/>
          </a:xfrm>
          <a:prstGeom prst="rect">
            <a:avLst/>
          </a:prstGeom>
        </p:spPr>
      </p:pic>
      <p:sp>
        <p:nvSpPr>
          <p:cNvPr id="22" name="Text 18"/>
          <p:cNvSpPr/>
          <p:nvPr/>
        </p:nvSpPr>
        <p:spPr>
          <a:xfrm>
            <a:off x="1005840" y="3547872"/>
            <a:ext cx="7498080" cy="640080"/>
          </a:xfrm>
          <a:prstGeom prst="rect">
            <a:avLst/>
          </a:prstGeom>
          <a:noFill/>
          <a:ln/>
        </p:spPr>
        <p:txBody>
          <a:bodyPr wrap="square" lIns="0" tIns="0" rIns="0" bIns="0" rtlCol="0" anchor="ctr"/>
          <a:lstStyle/>
          <a:p>
            <a:pPr indent="0" marL="0">
              <a:buNone/>
            </a:pPr>
            <a:r>
              <a:rPr lang="en-US" sz="1100" b="1" dirty="0">
                <a:solidFill>
                  <a:srgbClr val="0F172A"/>
                </a:solidFill>
              </a:rPr>
              <a:t>重要：</a:t>
            </a:r>
            <a:pPr indent="0" marL="0">
              <a:buNone/>
            </a:pPr>
            <a:r>
              <a:rPr lang="en-US" sz="1000" dirty="0">
                <a:solidFill>
                  <a:srgbClr val="1E293B"/>
                </a:solidFill>
              </a:rPr>
              <a:t>設備投資の重点はプロセス技術の高度化（HBM、ハイブリッドボンディング等）に偏重しており、ビット供給量の大幅な純増にはつながらない構造。新ファブ量産稼働は2027年後半以降であり、当面の需給逼迫は解消されない見通し。</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FAFC"/>
        </a:solidFill>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F172A"/>
          </a:solidFill>
          <a:ln/>
        </p:spPr>
      </p:sp>
      <p:pic>
        <p:nvPicPr>
          <p:cNvPr id="3" name="Image 0" descr="preencoded.png">    </p:cNvPr>
          <p:cNvPicPr>
            <a:picLocks noChangeAspect="1"/>
          </p:cNvPicPr>
          <p:nvPr/>
        </p:nvPicPr>
        <p:blipFill>
          <a:blip r:embed="rId1"/>
          <a:stretch>
            <a:fillRect/>
          </a:stretch>
        </p:blipFill>
        <p:spPr>
          <a:xfrm>
            <a:off x="457200" y="137160"/>
            <a:ext cx="411480" cy="411480"/>
          </a:xfrm>
          <a:prstGeom prst="rect">
            <a:avLst/>
          </a:prstGeom>
        </p:spPr>
      </p:pic>
      <p:sp>
        <p:nvSpPr>
          <p:cNvPr id="4" name="Text 1"/>
          <p:cNvSpPr/>
          <p:nvPr/>
        </p:nvSpPr>
        <p:spPr>
          <a:xfrm>
            <a:off x="1005840" y="109728"/>
            <a:ext cx="7315200" cy="502920"/>
          </a:xfrm>
          <a:prstGeom prst="rect">
            <a:avLst/>
          </a:prstGeom>
          <a:noFill/>
          <a:ln/>
        </p:spPr>
        <p:txBody>
          <a:bodyPr wrap="square" lIns="0" tIns="0" rIns="0" bIns="0" rtlCol="0" anchor="ctr"/>
          <a:lstStyle/>
          <a:p>
            <a:pPr indent="0" marL="0">
              <a:buNone/>
            </a:pPr>
            <a:r>
              <a:rPr lang="en-US" sz="2000" b="1" dirty="0">
                <a:solidFill>
                  <a:srgbClr val="FFFFFF"/>
                </a:solidFill>
                <a:latin typeface="Noto Sans CJK JP" pitchFamily="34" charset="0"/>
                <a:ea typeface="Noto Sans CJK JP" pitchFamily="34" charset="-122"/>
                <a:cs typeface="Noto Sans CJK JP" pitchFamily="34" charset="-120"/>
              </a:rPr>
              <a:t>主要リスク要因</a:t>
            </a:r>
            <a:endParaRPr lang="en-US" sz="2000" dirty="0"/>
          </a:p>
        </p:txBody>
      </p:sp>
      <p:sp>
        <p:nvSpPr>
          <p:cNvPr id="5" name="Shape 2"/>
          <p:cNvSpPr/>
          <p:nvPr/>
        </p:nvSpPr>
        <p:spPr>
          <a:xfrm>
            <a:off x="457200" y="960120"/>
            <a:ext cx="8229600" cy="82296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6" name="Shape 3"/>
          <p:cNvSpPr/>
          <p:nvPr/>
        </p:nvSpPr>
        <p:spPr>
          <a:xfrm>
            <a:off x="457200" y="960120"/>
            <a:ext cx="64008" cy="822960"/>
          </a:xfrm>
          <a:prstGeom prst="rect">
            <a:avLst/>
          </a:prstGeom>
          <a:solidFill>
            <a:srgbClr val="EF4444"/>
          </a:solidFill>
          <a:ln/>
        </p:spPr>
      </p:sp>
      <p:sp>
        <p:nvSpPr>
          <p:cNvPr id="7" name="Text 4"/>
          <p:cNvSpPr/>
          <p:nvPr/>
        </p:nvSpPr>
        <p:spPr>
          <a:xfrm>
            <a:off x="685800" y="1005840"/>
            <a:ext cx="2286000" cy="274320"/>
          </a:xfrm>
          <a:prstGeom prst="rect">
            <a:avLst/>
          </a:prstGeom>
          <a:noFill/>
          <a:ln/>
        </p:spPr>
        <p:txBody>
          <a:bodyPr wrap="square" lIns="0" tIns="0" rIns="0" bIns="0" rtlCol="0" anchor="ctr"/>
          <a:lstStyle/>
          <a:p>
            <a:pPr indent="0" marL="0">
              <a:buNone/>
            </a:pPr>
            <a:r>
              <a:rPr lang="en-US" sz="1300" b="1" dirty="0">
                <a:solidFill>
                  <a:srgbClr val="EF4444"/>
                </a:solidFill>
                <a:latin typeface="Noto Sans CJK JP" pitchFamily="34" charset="0"/>
                <a:ea typeface="Noto Sans CJK JP" pitchFamily="34" charset="-122"/>
                <a:cs typeface="Noto Sans CJK JP" pitchFamily="34" charset="-120"/>
              </a:rPr>
              <a:t>供給過剰リスク</a:t>
            </a:r>
            <a:endParaRPr lang="en-US" sz="1300" dirty="0"/>
          </a:p>
        </p:txBody>
      </p:sp>
      <p:sp>
        <p:nvSpPr>
          <p:cNvPr id="8" name="Text 5"/>
          <p:cNvSpPr/>
          <p:nvPr/>
        </p:nvSpPr>
        <p:spPr>
          <a:xfrm>
            <a:off x="685800" y="1307592"/>
            <a:ext cx="7772400" cy="411480"/>
          </a:xfrm>
          <a:prstGeom prst="rect">
            <a:avLst/>
          </a:prstGeom>
          <a:noFill/>
          <a:ln/>
        </p:spPr>
        <p:txBody>
          <a:bodyPr wrap="square" lIns="0" tIns="0" rIns="0" bIns="0" rtlCol="0" anchor="ctr"/>
          <a:lstStyle/>
          <a:p>
            <a:pPr indent="0" marL="0">
              <a:buNone/>
            </a:pPr>
            <a:r>
              <a:rPr lang="en-US" sz="1000" dirty="0">
                <a:solidFill>
                  <a:srgbClr val="334155"/>
                </a:solidFill>
                <a:latin typeface="Noto Sans CJK JP" pitchFamily="34" charset="0"/>
                <a:ea typeface="Noto Sans CJK JP" pitchFamily="34" charset="-122"/>
                <a:cs typeface="Noto Sans CJK JP" pitchFamily="34" charset="-120"/>
              </a:rPr>
              <a:t>2028〜2029年に複数新ファブ同時稼働。中国CXMTのDDR5参入。DRAM ETF登場は「コントラリアン売りシグナル」（BTIG）</a:t>
            </a:r>
            <a:endParaRPr lang="en-US" sz="1000" dirty="0"/>
          </a:p>
        </p:txBody>
      </p:sp>
      <p:sp>
        <p:nvSpPr>
          <p:cNvPr id="9" name="Shape 6"/>
          <p:cNvSpPr/>
          <p:nvPr/>
        </p:nvSpPr>
        <p:spPr>
          <a:xfrm>
            <a:off x="457200" y="1920240"/>
            <a:ext cx="8229600" cy="82296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0" name="Shape 7"/>
          <p:cNvSpPr/>
          <p:nvPr/>
        </p:nvSpPr>
        <p:spPr>
          <a:xfrm>
            <a:off x="457200" y="1920240"/>
            <a:ext cx="64008" cy="822960"/>
          </a:xfrm>
          <a:prstGeom prst="rect">
            <a:avLst/>
          </a:prstGeom>
          <a:solidFill>
            <a:srgbClr val="F59E0B"/>
          </a:solidFill>
          <a:ln/>
        </p:spPr>
      </p:sp>
      <p:sp>
        <p:nvSpPr>
          <p:cNvPr id="11" name="Text 8"/>
          <p:cNvSpPr/>
          <p:nvPr/>
        </p:nvSpPr>
        <p:spPr>
          <a:xfrm>
            <a:off x="685800" y="1965960"/>
            <a:ext cx="2286000" cy="274320"/>
          </a:xfrm>
          <a:prstGeom prst="rect">
            <a:avLst/>
          </a:prstGeom>
          <a:noFill/>
          <a:ln/>
        </p:spPr>
        <p:txBody>
          <a:bodyPr wrap="square" lIns="0" tIns="0" rIns="0" bIns="0" rtlCol="0" anchor="ctr"/>
          <a:lstStyle/>
          <a:p>
            <a:pPr indent="0" marL="0">
              <a:buNone/>
            </a:pPr>
            <a:r>
              <a:rPr lang="en-US" sz="1300" b="1" dirty="0">
                <a:solidFill>
                  <a:srgbClr val="F59E0B"/>
                </a:solidFill>
                <a:latin typeface="Noto Sans CJK JP" pitchFamily="34" charset="0"/>
                <a:ea typeface="Noto Sans CJK JP" pitchFamily="34" charset="-122"/>
                <a:cs typeface="Noto Sans CJK JP" pitchFamily="34" charset="-120"/>
              </a:rPr>
              <a:t>景気後退リスク</a:t>
            </a:r>
            <a:endParaRPr lang="en-US" sz="1300" dirty="0"/>
          </a:p>
        </p:txBody>
      </p:sp>
      <p:sp>
        <p:nvSpPr>
          <p:cNvPr id="12" name="Text 9"/>
          <p:cNvSpPr/>
          <p:nvPr/>
        </p:nvSpPr>
        <p:spPr>
          <a:xfrm>
            <a:off x="685800" y="2267712"/>
            <a:ext cx="7772400" cy="411480"/>
          </a:xfrm>
          <a:prstGeom prst="rect">
            <a:avLst/>
          </a:prstGeom>
          <a:noFill/>
          <a:ln/>
        </p:spPr>
        <p:txBody>
          <a:bodyPr wrap="square" lIns="0" tIns="0" rIns="0" bIns="0" rtlCol="0" anchor="ctr"/>
          <a:lstStyle/>
          <a:p>
            <a:pPr indent="0" marL="0">
              <a:buNone/>
            </a:pPr>
            <a:r>
              <a:rPr lang="en-US" sz="1000" dirty="0">
                <a:solidFill>
                  <a:srgbClr val="334155"/>
                </a:solidFill>
                <a:latin typeface="Noto Sans CJK JP" pitchFamily="34" charset="0"/>
                <a:ea typeface="Noto Sans CJK JP" pitchFamily="34" charset="-122"/>
                <a:cs typeface="Noto Sans CJK JP" pitchFamily="34" charset="-120"/>
              </a:rPr>
              <a:t>IDC: 2026年スマホ出荷 前年比▲12.9%（2008年以来最大減少）。PC価格平均8%上昇。消費者需要の破壊が進行中</a:t>
            </a:r>
            <a:endParaRPr lang="en-US" sz="1000" dirty="0"/>
          </a:p>
        </p:txBody>
      </p:sp>
      <p:sp>
        <p:nvSpPr>
          <p:cNvPr id="13" name="Shape 10"/>
          <p:cNvSpPr/>
          <p:nvPr/>
        </p:nvSpPr>
        <p:spPr>
          <a:xfrm>
            <a:off x="457200" y="2880360"/>
            <a:ext cx="8229600" cy="82296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4" name="Shape 11"/>
          <p:cNvSpPr/>
          <p:nvPr/>
        </p:nvSpPr>
        <p:spPr>
          <a:xfrm>
            <a:off x="457200" y="2880360"/>
            <a:ext cx="64008" cy="822960"/>
          </a:xfrm>
          <a:prstGeom prst="rect">
            <a:avLst/>
          </a:prstGeom>
          <a:solidFill>
            <a:srgbClr val="EF4444"/>
          </a:solidFill>
          <a:ln/>
        </p:spPr>
      </p:sp>
      <p:sp>
        <p:nvSpPr>
          <p:cNvPr id="15" name="Text 12"/>
          <p:cNvSpPr/>
          <p:nvPr/>
        </p:nvSpPr>
        <p:spPr>
          <a:xfrm>
            <a:off x="685800" y="2926080"/>
            <a:ext cx="2286000" cy="274320"/>
          </a:xfrm>
          <a:prstGeom prst="rect">
            <a:avLst/>
          </a:prstGeom>
          <a:noFill/>
          <a:ln/>
        </p:spPr>
        <p:txBody>
          <a:bodyPr wrap="square" lIns="0" tIns="0" rIns="0" bIns="0" rtlCol="0" anchor="ctr"/>
          <a:lstStyle/>
          <a:p>
            <a:pPr indent="0" marL="0">
              <a:buNone/>
            </a:pPr>
            <a:r>
              <a:rPr lang="en-US" sz="1300" b="1" dirty="0">
                <a:solidFill>
                  <a:srgbClr val="EF4444"/>
                </a:solidFill>
                <a:latin typeface="Noto Sans CJK JP" pitchFamily="34" charset="0"/>
                <a:ea typeface="Noto Sans CJK JP" pitchFamily="34" charset="-122"/>
                <a:cs typeface="Noto Sans CJK JP" pitchFamily="34" charset="-120"/>
              </a:rPr>
              <a:t>地政学リスク</a:t>
            </a:r>
            <a:endParaRPr lang="en-US" sz="1300" dirty="0"/>
          </a:p>
        </p:txBody>
      </p:sp>
      <p:sp>
        <p:nvSpPr>
          <p:cNvPr id="16" name="Text 13"/>
          <p:cNvSpPr/>
          <p:nvPr/>
        </p:nvSpPr>
        <p:spPr>
          <a:xfrm>
            <a:off x="685800" y="3227832"/>
            <a:ext cx="7772400" cy="411480"/>
          </a:xfrm>
          <a:prstGeom prst="rect">
            <a:avLst/>
          </a:prstGeom>
          <a:noFill/>
          <a:ln/>
        </p:spPr>
        <p:txBody>
          <a:bodyPr wrap="square" lIns="0" tIns="0" rIns="0" bIns="0" rtlCol="0" anchor="ctr"/>
          <a:lstStyle/>
          <a:p>
            <a:pPr indent="0" marL="0">
              <a:buNone/>
            </a:pPr>
            <a:r>
              <a:rPr lang="en-US" sz="1000" dirty="0">
                <a:solidFill>
                  <a:srgbClr val="334155"/>
                </a:solidFill>
                <a:latin typeface="Noto Sans CJK JP" pitchFamily="34" charset="0"/>
                <a:ea typeface="Noto Sans CJK JP" pitchFamily="34" charset="-122"/>
                <a:cs typeface="Noto Sans CJK JP" pitchFamily="34" charset="-120"/>
              </a:rPr>
              <a:t>米国が韓国メーカーに最大100%関税の可能性示唆。台湾海峡リスク。3社でDRAM 95%超の地理的集中は戦略的脆弱性</a:t>
            </a:r>
            <a:endParaRPr lang="en-US" sz="1000" dirty="0"/>
          </a:p>
        </p:txBody>
      </p:sp>
      <p:sp>
        <p:nvSpPr>
          <p:cNvPr id="17" name="Shape 14"/>
          <p:cNvSpPr/>
          <p:nvPr/>
        </p:nvSpPr>
        <p:spPr>
          <a:xfrm>
            <a:off x="457200" y="3840480"/>
            <a:ext cx="8229600" cy="82296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8" name="Shape 15"/>
          <p:cNvSpPr/>
          <p:nvPr/>
        </p:nvSpPr>
        <p:spPr>
          <a:xfrm>
            <a:off x="457200" y="3840480"/>
            <a:ext cx="64008" cy="822960"/>
          </a:xfrm>
          <a:prstGeom prst="rect">
            <a:avLst/>
          </a:prstGeom>
          <a:solidFill>
            <a:srgbClr val="F59E0B"/>
          </a:solidFill>
          <a:ln/>
        </p:spPr>
      </p:sp>
      <p:sp>
        <p:nvSpPr>
          <p:cNvPr id="19" name="Text 16"/>
          <p:cNvSpPr/>
          <p:nvPr/>
        </p:nvSpPr>
        <p:spPr>
          <a:xfrm>
            <a:off x="685800" y="3886200"/>
            <a:ext cx="2286000" cy="274320"/>
          </a:xfrm>
          <a:prstGeom prst="rect">
            <a:avLst/>
          </a:prstGeom>
          <a:noFill/>
          <a:ln/>
        </p:spPr>
        <p:txBody>
          <a:bodyPr wrap="square" lIns="0" tIns="0" rIns="0" bIns="0" rtlCol="0" anchor="ctr"/>
          <a:lstStyle/>
          <a:p>
            <a:pPr indent="0" marL="0">
              <a:buNone/>
            </a:pPr>
            <a:r>
              <a:rPr lang="en-US" sz="1300" b="1" dirty="0">
                <a:solidFill>
                  <a:srgbClr val="F59E0B"/>
                </a:solidFill>
                <a:latin typeface="Noto Sans CJK JP" pitchFamily="34" charset="0"/>
                <a:ea typeface="Noto Sans CJK JP" pitchFamily="34" charset="-122"/>
                <a:cs typeface="Noto Sans CJK JP" pitchFamily="34" charset="-120"/>
              </a:rPr>
              <a:t>バリュエーションリスク</a:t>
            </a:r>
            <a:endParaRPr lang="en-US" sz="1300" dirty="0"/>
          </a:p>
        </p:txBody>
      </p:sp>
      <p:sp>
        <p:nvSpPr>
          <p:cNvPr id="20" name="Text 17"/>
          <p:cNvSpPr/>
          <p:nvPr/>
        </p:nvSpPr>
        <p:spPr>
          <a:xfrm>
            <a:off x="685800" y="4187952"/>
            <a:ext cx="7772400" cy="411480"/>
          </a:xfrm>
          <a:prstGeom prst="rect">
            <a:avLst/>
          </a:prstGeom>
          <a:noFill/>
          <a:ln/>
        </p:spPr>
        <p:txBody>
          <a:bodyPr wrap="square" lIns="0" tIns="0" rIns="0" bIns="0" rtlCol="0" anchor="ctr"/>
          <a:lstStyle/>
          <a:p>
            <a:pPr indent="0" marL="0">
              <a:buNone/>
            </a:pPr>
            <a:r>
              <a:rPr lang="en-US" sz="1000" dirty="0">
                <a:solidFill>
                  <a:srgbClr val="334155"/>
                </a:solidFill>
                <a:latin typeface="Noto Sans CJK JP" pitchFamily="34" charset="0"/>
                <a:ea typeface="Noto Sans CJK JP" pitchFamily="34" charset="-122"/>
                <a:cs typeface="Noto Sans CJK JP" pitchFamily="34" charset="-120"/>
              </a:rPr>
              <a:t>キオクシアは平均目標株価を超過。PBR約10倍はシクリカル企業として高水準。メモリ市場は過去に急激な反転を繰り返す</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F172A"/>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731520" y="365760"/>
            <a:ext cx="7680960" cy="457200"/>
          </a:xfrm>
          <a:prstGeom prst="rect">
            <a:avLst/>
          </a:prstGeom>
          <a:noFill/>
          <a:ln/>
        </p:spPr>
        <p:txBody>
          <a:bodyPr wrap="square" lIns="0" tIns="0" rIns="0" bIns="0" rtlCol="0" anchor="ctr"/>
          <a:lstStyle/>
          <a:p>
            <a:pPr indent="0" marL="0">
              <a:buNone/>
            </a:pPr>
            <a:r>
              <a:rPr lang="en-US" sz="2400" b="1" dirty="0">
                <a:solidFill>
                  <a:srgbClr val="FFFFFF"/>
                </a:solidFill>
                <a:latin typeface="Noto Sans CJK JP" pitchFamily="34" charset="0"/>
                <a:ea typeface="Noto Sans CJK JP" pitchFamily="34" charset="-122"/>
                <a:cs typeface="Noto Sans CJK JP" pitchFamily="34" charset="-120"/>
              </a:rPr>
              <a:t>結論：歴史的好況の先にあるもの</a:t>
            </a:r>
            <a:endParaRPr lang="en-US" sz="2400" dirty="0"/>
          </a:p>
        </p:txBody>
      </p:sp>
      <p:sp>
        <p:nvSpPr>
          <p:cNvPr id="4" name="Shape 2"/>
          <p:cNvSpPr/>
          <p:nvPr/>
        </p:nvSpPr>
        <p:spPr>
          <a:xfrm>
            <a:off x="731520" y="1005840"/>
            <a:ext cx="7680960" cy="27432"/>
          </a:xfrm>
          <a:prstGeom prst="rect">
            <a:avLst/>
          </a:prstGeom>
          <a:solidFill>
            <a:srgbClr val="3B82F6"/>
          </a:solidFill>
          <a:ln/>
        </p:spPr>
      </p:sp>
      <p:sp>
        <p:nvSpPr>
          <p:cNvPr id="5" name="Text 3"/>
          <p:cNvSpPr/>
          <p:nvPr/>
        </p:nvSpPr>
        <p:spPr>
          <a:xfrm>
            <a:off x="731520" y="1188720"/>
            <a:ext cx="7680960" cy="731520"/>
          </a:xfrm>
          <a:prstGeom prst="rect">
            <a:avLst/>
          </a:prstGeom>
          <a:noFill/>
          <a:ln/>
        </p:spPr>
        <p:txBody>
          <a:bodyPr wrap="square" lIns="0" tIns="0" rIns="0" bIns="0" rtlCol="0" anchor="t"/>
          <a:lstStyle/>
          <a:p>
            <a:pPr indent="0" marL="0">
              <a:buNone/>
            </a:pPr>
            <a:r>
              <a:rPr lang="en-US" sz="1200" dirty="0">
                <a:solidFill>
                  <a:srgbClr val="E2E8F0"/>
                </a:solidFill>
              </a:rPr>
              <a:t>メモリ半導体セクターは、AI需要という未曾有の構造的ドライバーに支えられ、価格・利益率・株価のすべてにおいて歴史的水準にある。2026年を通じた需給逼迫の持続がほぼ確実視されている。</a:t>
            </a:r>
            <a:endParaRPr lang="en-US" sz="1200" dirty="0"/>
          </a:p>
        </p:txBody>
      </p:sp>
      <p:sp>
        <p:nvSpPr>
          <p:cNvPr id="6" name="Text 4"/>
          <p:cNvSpPr/>
          <p:nvPr/>
        </p:nvSpPr>
        <p:spPr>
          <a:xfrm>
            <a:off x="731520" y="2011680"/>
            <a:ext cx="7680960" cy="320040"/>
          </a:xfrm>
          <a:prstGeom prst="rect">
            <a:avLst/>
          </a:prstGeom>
          <a:noFill/>
          <a:ln/>
        </p:spPr>
        <p:txBody>
          <a:bodyPr wrap="square" lIns="0" tIns="0" rIns="0" bIns="0" rtlCol="0" anchor="ctr"/>
          <a:lstStyle/>
          <a:p>
            <a:pPr indent="0" marL="0">
              <a:buNone/>
            </a:pPr>
            <a:r>
              <a:rPr lang="en-US" sz="1400" b="1" dirty="0">
                <a:solidFill>
                  <a:srgbClr val="60A5FA"/>
                </a:solidFill>
                <a:latin typeface="Noto Sans CJK JP" pitchFamily="34" charset="0"/>
                <a:ea typeface="Noto Sans CJK JP" pitchFamily="34" charset="-122"/>
                <a:cs typeface="Noto Sans CJK JP" pitchFamily="34" charset="-120"/>
              </a:rPr>
              <a:t>投資判断の最重要変数</a:t>
            </a:r>
            <a:endParaRPr lang="en-US" sz="1400" dirty="0"/>
          </a:p>
        </p:txBody>
      </p:sp>
      <p:sp>
        <p:nvSpPr>
          <p:cNvPr id="7" name="Shape 5"/>
          <p:cNvSpPr/>
          <p:nvPr/>
        </p:nvSpPr>
        <p:spPr>
          <a:xfrm>
            <a:off x="731520" y="2423160"/>
            <a:ext cx="365760" cy="365760"/>
          </a:xfrm>
          <a:prstGeom prst="rect">
            <a:avLst/>
          </a:prstGeom>
          <a:solidFill>
            <a:srgbClr val="3B82F6"/>
          </a:solidFill>
          <a:ln/>
        </p:spPr>
      </p:sp>
      <p:sp>
        <p:nvSpPr>
          <p:cNvPr id="8" name="Text 6"/>
          <p:cNvSpPr/>
          <p:nvPr/>
        </p:nvSpPr>
        <p:spPr>
          <a:xfrm>
            <a:off x="731520" y="2423160"/>
            <a:ext cx="365760" cy="365760"/>
          </a:xfrm>
          <a:prstGeom prst="rect">
            <a:avLst/>
          </a:prstGeom>
          <a:noFill/>
          <a:ln/>
        </p:spPr>
        <p:txBody>
          <a:bodyPr wrap="square" lIns="0" tIns="0" rIns="0" bIns="0" rtlCol="0" anchor="ctr"/>
          <a:lstStyle/>
          <a:p>
            <a:pPr algn="ctr" indent="0" marL="0">
              <a:buNone/>
            </a:pPr>
            <a:r>
              <a:rPr lang="en-US" sz="1600" b="1" dirty="0">
                <a:solidFill>
                  <a:srgbClr val="FFFFFF"/>
                </a:solidFill>
                <a:latin typeface="Noto Sans CJK JP" pitchFamily="34" charset="0"/>
                <a:ea typeface="Noto Sans CJK JP" pitchFamily="34" charset="-122"/>
                <a:cs typeface="Noto Sans CJK JP" pitchFamily="34" charset="-120"/>
              </a:rPr>
              <a:t>1</a:t>
            </a:r>
            <a:endParaRPr lang="en-US" sz="1600" dirty="0"/>
          </a:p>
        </p:txBody>
      </p:sp>
      <p:sp>
        <p:nvSpPr>
          <p:cNvPr id="9" name="Text 7"/>
          <p:cNvSpPr/>
          <p:nvPr/>
        </p:nvSpPr>
        <p:spPr>
          <a:xfrm>
            <a:off x="1234440" y="2423160"/>
            <a:ext cx="7132320" cy="365760"/>
          </a:xfrm>
          <a:prstGeom prst="rect">
            <a:avLst/>
          </a:prstGeom>
          <a:noFill/>
          <a:ln/>
        </p:spPr>
        <p:txBody>
          <a:bodyPr wrap="square" lIns="0" tIns="0" rIns="0" bIns="0" rtlCol="0" anchor="ctr"/>
          <a:lstStyle/>
          <a:p>
            <a:pPr indent="0" marL="0">
              <a:buNone/>
            </a:pPr>
            <a:r>
              <a:rPr lang="en-US" sz="1300" dirty="0">
                <a:solidFill>
                  <a:srgbClr val="FFFFFF"/>
                </a:solidFill>
                <a:latin typeface="Noto Sans CJK JP" pitchFamily="34" charset="0"/>
                <a:ea typeface="Noto Sans CJK JP" pitchFamily="34" charset="-122"/>
                <a:cs typeface="Noto Sans CJK JP" pitchFamily="34" charset="-120"/>
              </a:rPr>
              <a:t>ハイパースケーラーのAI設備投資の持続性</a:t>
            </a:r>
            <a:endParaRPr lang="en-US" sz="1300" dirty="0"/>
          </a:p>
        </p:txBody>
      </p:sp>
      <p:sp>
        <p:nvSpPr>
          <p:cNvPr id="10" name="Shape 8"/>
          <p:cNvSpPr/>
          <p:nvPr/>
        </p:nvSpPr>
        <p:spPr>
          <a:xfrm>
            <a:off x="731520" y="2926080"/>
            <a:ext cx="365760" cy="365760"/>
          </a:xfrm>
          <a:prstGeom prst="rect">
            <a:avLst/>
          </a:prstGeom>
          <a:solidFill>
            <a:srgbClr val="3B82F6"/>
          </a:solidFill>
          <a:ln/>
        </p:spPr>
      </p:sp>
      <p:sp>
        <p:nvSpPr>
          <p:cNvPr id="11" name="Text 9"/>
          <p:cNvSpPr/>
          <p:nvPr/>
        </p:nvSpPr>
        <p:spPr>
          <a:xfrm>
            <a:off x="731520" y="2926080"/>
            <a:ext cx="365760" cy="365760"/>
          </a:xfrm>
          <a:prstGeom prst="rect">
            <a:avLst/>
          </a:prstGeom>
          <a:noFill/>
          <a:ln/>
        </p:spPr>
        <p:txBody>
          <a:bodyPr wrap="square" lIns="0" tIns="0" rIns="0" bIns="0" rtlCol="0" anchor="ctr"/>
          <a:lstStyle/>
          <a:p>
            <a:pPr algn="ctr" indent="0" marL="0">
              <a:buNone/>
            </a:pPr>
            <a:r>
              <a:rPr lang="en-US" sz="1600" b="1" dirty="0">
                <a:solidFill>
                  <a:srgbClr val="FFFFFF"/>
                </a:solidFill>
                <a:latin typeface="Noto Sans CJK JP" pitchFamily="34" charset="0"/>
                <a:ea typeface="Noto Sans CJK JP" pitchFamily="34" charset="-122"/>
                <a:cs typeface="Noto Sans CJK JP" pitchFamily="34" charset="-120"/>
              </a:rPr>
              <a:t>2</a:t>
            </a:r>
            <a:endParaRPr lang="en-US" sz="1600" dirty="0"/>
          </a:p>
        </p:txBody>
      </p:sp>
      <p:sp>
        <p:nvSpPr>
          <p:cNvPr id="12" name="Text 10"/>
          <p:cNvSpPr/>
          <p:nvPr/>
        </p:nvSpPr>
        <p:spPr>
          <a:xfrm>
            <a:off x="1234440" y="2926080"/>
            <a:ext cx="7132320" cy="365760"/>
          </a:xfrm>
          <a:prstGeom prst="rect">
            <a:avLst/>
          </a:prstGeom>
          <a:noFill/>
          <a:ln/>
        </p:spPr>
        <p:txBody>
          <a:bodyPr wrap="square" lIns="0" tIns="0" rIns="0" bIns="0" rtlCol="0" anchor="ctr"/>
          <a:lstStyle/>
          <a:p>
            <a:pPr indent="0" marL="0">
              <a:buNone/>
            </a:pPr>
            <a:r>
              <a:rPr lang="en-US" sz="1300" dirty="0">
                <a:solidFill>
                  <a:srgbClr val="FFFFFF"/>
                </a:solidFill>
                <a:latin typeface="Noto Sans CJK JP" pitchFamily="34" charset="0"/>
                <a:ea typeface="Noto Sans CJK JP" pitchFamily="34" charset="-122"/>
                <a:cs typeface="Noto Sans CJK JP" pitchFamily="34" charset="-120"/>
              </a:rPr>
              <a:t>新規供給の立ち上がりタイミング（2027年後半が焦点）</a:t>
            </a:r>
            <a:endParaRPr lang="en-US" sz="1300" dirty="0"/>
          </a:p>
        </p:txBody>
      </p:sp>
      <p:sp>
        <p:nvSpPr>
          <p:cNvPr id="13" name="Shape 11"/>
          <p:cNvSpPr/>
          <p:nvPr/>
        </p:nvSpPr>
        <p:spPr>
          <a:xfrm>
            <a:off x="457200" y="3611880"/>
            <a:ext cx="2651760" cy="1234440"/>
          </a:xfrm>
          <a:prstGeom prst="rect">
            <a:avLst/>
          </a:prstGeom>
          <a:solidFill>
            <a:srgbClr val="1E293B"/>
          </a:solidFill>
          <a:ln/>
        </p:spPr>
      </p:sp>
      <p:sp>
        <p:nvSpPr>
          <p:cNvPr id="14" name="Shape 12"/>
          <p:cNvSpPr/>
          <p:nvPr/>
        </p:nvSpPr>
        <p:spPr>
          <a:xfrm>
            <a:off x="457200" y="3611880"/>
            <a:ext cx="2651760" cy="45720"/>
          </a:xfrm>
          <a:prstGeom prst="rect">
            <a:avLst/>
          </a:prstGeom>
          <a:solidFill>
            <a:srgbClr val="3B82F6"/>
          </a:solidFill>
          <a:ln/>
        </p:spPr>
      </p:sp>
      <p:sp>
        <p:nvSpPr>
          <p:cNvPr id="15" name="Text 13"/>
          <p:cNvSpPr/>
          <p:nvPr/>
        </p:nvSpPr>
        <p:spPr>
          <a:xfrm>
            <a:off x="594360" y="3703320"/>
            <a:ext cx="2377440" cy="228600"/>
          </a:xfrm>
          <a:prstGeom prst="rect">
            <a:avLst/>
          </a:prstGeom>
          <a:noFill/>
          <a:ln/>
        </p:spPr>
        <p:txBody>
          <a:bodyPr wrap="square" lIns="0" tIns="0" rIns="0" bIns="0" rtlCol="0" anchor="ctr"/>
          <a:lstStyle/>
          <a:p>
            <a:pPr indent="0" marL="0">
              <a:buNone/>
            </a:pPr>
            <a:r>
              <a:rPr lang="en-US" sz="1200" b="1" dirty="0">
                <a:solidFill>
                  <a:srgbClr val="3B82F6"/>
                </a:solidFill>
                <a:latin typeface="Noto Sans CJK JP" pitchFamily="34" charset="0"/>
                <a:ea typeface="Noto Sans CJK JP" pitchFamily="34" charset="-122"/>
                <a:cs typeface="Noto Sans CJK JP" pitchFamily="34" charset="-120"/>
              </a:rPr>
              <a:t>キオクシア</a:t>
            </a:r>
            <a:endParaRPr lang="en-US" sz="1200" dirty="0"/>
          </a:p>
        </p:txBody>
      </p:sp>
      <p:sp>
        <p:nvSpPr>
          <p:cNvPr id="16" name="Text 14"/>
          <p:cNvSpPr/>
          <p:nvPr/>
        </p:nvSpPr>
        <p:spPr>
          <a:xfrm>
            <a:off x="594360" y="3977640"/>
            <a:ext cx="2377440" cy="777240"/>
          </a:xfrm>
          <a:prstGeom prst="rect">
            <a:avLst/>
          </a:prstGeom>
          <a:noFill/>
          <a:ln/>
        </p:spPr>
        <p:txBody>
          <a:bodyPr wrap="square" lIns="0" tIns="0" rIns="0" bIns="0" rtlCol="0" anchor="t"/>
          <a:lstStyle/>
          <a:p>
            <a:pPr indent="0" marL="0">
              <a:buNone/>
            </a:pPr>
            <a:r>
              <a:rPr lang="en-US" sz="900" b="1" dirty="0">
                <a:solidFill>
                  <a:srgbClr val="10B981"/>
                </a:solidFill>
              </a:rPr>
              <a:t>強み: </a:t>
            </a:r>
            <a:pPr indent="0" marL="0">
              <a:buNone/>
            </a:pPr>
            <a:r>
              <a:rPr lang="en-US" sz="900" dirty="0">
                <a:solidFill>
                  <a:srgbClr val="E2E8F0"/>
                </a:solidFill>
              </a:rPr>
              <a:t>NAND純粋プレイでサイクル恩恵最大</a:t>
            </a:r>
            <a:endParaRPr lang="en-US" sz="900" dirty="0"/>
          </a:p>
          <a:p>
            <a:pPr indent="0" marL="0">
              <a:buNone/>
            </a:pPr>
            <a:r>
              <a:rPr lang="en-US" sz="900" b="1" dirty="0">
                <a:solidFill>
                  <a:srgbClr val="F59E0B"/>
                </a:solidFill>
              </a:rPr>
              <a:t>注意: </a:t>
            </a:r>
            <a:pPr indent="0" marL="0">
              <a:buNone/>
            </a:pPr>
            <a:r>
              <a:rPr lang="en-US" sz="900" dirty="0">
                <a:solidFill>
                  <a:srgbClr val="E2E8F0"/>
                </a:solidFill>
              </a:rPr>
              <a:t>ベイン売却オーバーハング、バリュエーション高</a:t>
            </a:r>
            <a:endParaRPr lang="en-US" sz="900" dirty="0"/>
          </a:p>
        </p:txBody>
      </p:sp>
      <p:sp>
        <p:nvSpPr>
          <p:cNvPr id="17" name="Shape 15"/>
          <p:cNvSpPr/>
          <p:nvPr/>
        </p:nvSpPr>
        <p:spPr>
          <a:xfrm>
            <a:off x="3291840" y="3611880"/>
            <a:ext cx="2651760" cy="1234440"/>
          </a:xfrm>
          <a:prstGeom prst="rect">
            <a:avLst/>
          </a:prstGeom>
          <a:solidFill>
            <a:srgbClr val="1E293B"/>
          </a:solidFill>
          <a:ln/>
        </p:spPr>
      </p:sp>
      <p:sp>
        <p:nvSpPr>
          <p:cNvPr id="18" name="Shape 16"/>
          <p:cNvSpPr/>
          <p:nvPr/>
        </p:nvSpPr>
        <p:spPr>
          <a:xfrm>
            <a:off x="3291840" y="3611880"/>
            <a:ext cx="2651760" cy="45720"/>
          </a:xfrm>
          <a:prstGeom prst="rect">
            <a:avLst/>
          </a:prstGeom>
          <a:solidFill>
            <a:srgbClr val="06B6D4"/>
          </a:solidFill>
          <a:ln/>
        </p:spPr>
      </p:sp>
      <p:sp>
        <p:nvSpPr>
          <p:cNvPr id="19" name="Text 17"/>
          <p:cNvSpPr/>
          <p:nvPr/>
        </p:nvSpPr>
        <p:spPr>
          <a:xfrm>
            <a:off x="3429000" y="3703320"/>
            <a:ext cx="2377440" cy="228600"/>
          </a:xfrm>
          <a:prstGeom prst="rect">
            <a:avLst/>
          </a:prstGeom>
          <a:noFill/>
          <a:ln/>
        </p:spPr>
        <p:txBody>
          <a:bodyPr wrap="square" lIns="0" tIns="0" rIns="0" bIns="0" rtlCol="0" anchor="ctr"/>
          <a:lstStyle/>
          <a:p>
            <a:pPr indent="0" marL="0">
              <a:buNone/>
            </a:pPr>
            <a:r>
              <a:rPr lang="en-US" sz="1200" b="1" dirty="0">
                <a:solidFill>
                  <a:srgbClr val="06B6D4"/>
                </a:solidFill>
                <a:latin typeface="Noto Sans CJK JP" pitchFamily="34" charset="0"/>
                <a:ea typeface="Noto Sans CJK JP" pitchFamily="34" charset="-122"/>
                <a:cs typeface="Noto Sans CJK JP" pitchFamily="34" charset="-120"/>
              </a:rPr>
              <a:t>Samsung</a:t>
            </a:r>
            <a:endParaRPr lang="en-US" sz="1200" dirty="0"/>
          </a:p>
        </p:txBody>
      </p:sp>
      <p:sp>
        <p:nvSpPr>
          <p:cNvPr id="20" name="Text 18"/>
          <p:cNvSpPr/>
          <p:nvPr/>
        </p:nvSpPr>
        <p:spPr>
          <a:xfrm>
            <a:off x="3429000" y="3977640"/>
            <a:ext cx="2377440" cy="777240"/>
          </a:xfrm>
          <a:prstGeom prst="rect">
            <a:avLst/>
          </a:prstGeom>
          <a:noFill/>
          <a:ln/>
        </p:spPr>
        <p:txBody>
          <a:bodyPr wrap="square" lIns="0" tIns="0" rIns="0" bIns="0" rtlCol="0" anchor="t"/>
          <a:lstStyle/>
          <a:p>
            <a:pPr indent="0" marL="0">
              <a:buNone/>
            </a:pPr>
            <a:r>
              <a:rPr lang="en-US" sz="900" b="1" dirty="0">
                <a:solidFill>
                  <a:srgbClr val="10B981"/>
                </a:solidFill>
              </a:rPr>
              <a:t>強み: </a:t>
            </a:r>
            <a:pPr indent="0" marL="0">
              <a:buNone/>
            </a:pPr>
            <a:r>
              <a:rPr lang="en-US" sz="900" dirty="0">
                <a:solidFill>
                  <a:srgbClr val="E2E8F0"/>
                </a:solidFill>
              </a:rPr>
              <a:t>HBM4量産・多角化事業ポートフォリオ</a:t>
            </a:r>
            <a:endParaRPr lang="en-US" sz="900" dirty="0"/>
          </a:p>
          <a:p>
            <a:pPr indent="0" marL="0">
              <a:buNone/>
            </a:pPr>
            <a:r>
              <a:rPr lang="en-US" sz="900" b="1" dirty="0">
                <a:solidFill>
                  <a:srgbClr val="F59E0B"/>
                </a:solidFill>
              </a:rPr>
              <a:t>注意: </a:t>
            </a:r>
            <a:pPr indent="0" marL="0">
              <a:buNone/>
            </a:pPr>
            <a:r>
              <a:rPr lang="en-US" sz="900" dirty="0">
                <a:solidFill>
                  <a:srgbClr val="E2E8F0"/>
                </a:solidFill>
              </a:rPr>
              <a:t>ファウンドリ赤字が足枷</a:t>
            </a:r>
            <a:endParaRPr lang="en-US" sz="900" dirty="0"/>
          </a:p>
        </p:txBody>
      </p:sp>
      <p:sp>
        <p:nvSpPr>
          <p:cNvPr id="21" name="Shape 19"/>
          <p:cNvSpPr/>
          <p:nvPr/>
        </p:nvSpPr>
        <p:spPr>
          <a:xfrm>
            <a:off x="6126480" y="3611880"/>
            <a:ext cx="2651760" cy="1234440"/>
          </a:xfrm>
          <a:prstGeom prst="rect">
            <a:avLst/>
          </a:prstGeom>
          <a:solidFill>
            <a:srgbClr val="1E293B"/>
          </a:solidFill>
          <a:ln/>
        </p:spPr>
      </p:sp>
      <p:sp>
        <p:nvSpPr>
          <p:cNvPr id="22" name="Shape 20"/>
          <p:cNvSpPr/>
          <p:nvPr/>
        </p:nvSpPr>
        <p:spPr>
          <a:xfrm>
            <a:off x="6126480" y="3611880"/>
            <a:ext cx="2651760" cy="45720"/>
          </a:xfrm>
          <a:prstGeom prst="rect">
            <a:avLst/>
          </a:prstGeom>
          <a:solidFill>
            <a:srgbClr val="10B981"/>
          </a:solidFill>
          <a:ln/>
        </p:spPr>
      </p:sp>
      <p:sp>
        <p:nvSpPr>
          <p:cNvPr id="23" name="Text 21"/>
          <p:cNvSpPr/>
          <p:nvPr/>
        </p:nvSpPr>
        <p:spPr>
          <a:xfrm>
            <a:off x="6263640" y="3703320"/>
            <a:ext cx="2377440" cy="228600"/>
          </a:xfrm>
          <a:prstGeom prst="rect">
            <a:avLst/>
          </a:prstGeom>
          <a:noFill/>
          <a:ln/>
        </p:spPr>
        <p:txBody>
          <a:bodyPr wrap="square" lIns="0" tIns="0" rIns="0" bIns="0" rtlCol="0" anchor="ctr"/>
          <a:lstStyle/>
          <a:p>
            <a:pPr indent="0" marL="0">
              <a:buNone/>
            </a:pPr>
            <a:r>
              <a:rPr lang="en-US" sz="1200" b="1" dirty="0">
                <a:solidFill>
                  <a:srgbClr val="10B981"/>
                </a:solidFill>
                <a:latin typeface="Noto Sans CJK JP" pitchFamily="34" charset="0"/>
                <a:ea typeface="Noto Sans CJK JP" pitchFamily="34" charset="-122"/>
                <a:cs typeface="Noto Sans CJK JP" pitchFamily="34" charset="-120"/>
              </a:rPr>
              <a:t>Micron</a:t>
            </a:r>
            <a:endParaRPr lang="en-US" sz="1200" dirty="0"/>
          </a:p>
        </p:txBody>
      </p:sp>
      <p:sp>
        <p:nvSpPr>
          <p:cNvPr id="24" name="Text 22"/>
          <p:cNvSpPr/>
          <p:nvPr/>
        </p:nvSpPr>
        <p:spPr>
          <a:xfrm>
            <a:off x="6263640" y="3977640"/>
            <a:ext cx="2377440" cy="777240"/>
          </a:xfrm>
          <a:prstGeom prst="rect">
            <a:avLst/>
          </a:prstGeom>
          <a:noFill/>
          <a:ln/>
        </p:spPr>
        <p:txBody>
          <a:bodyPr wrap="square" lIns="0" tIns="0" rIns="0" bIns="0" rtlCol="0" anchor="t"/>
          <a:lstStyle/>
          <a:p>
            <a:pPr indent="0" marL="0">
              <a:buNone/>
            </a:pPr>
            <a:r>
              <a:rPr lang="en-US" sz="900" b="1" dirty="0">
                <a:solidFill>
                  <a:srgbClr val="10B981"/>
                </a:solidFill>
              </a:rPr>
              <a:t>強み: </a:t>
            </a:r>
            <a:pPr indent="0" marL="0">
              <a:buNone/>
            </a:pPr>
            <a:r>
              <a:rPr lang="en-US" sz="900" dirty="0">
                <a:solidFill>
                  <a:srgbClr val="E2E8F0"/>
                </a:solidFill>
              </a:rPr>
              <a:t>HBM4技術優位・CHIPS Act支援</a:t>
            </a:r>
            <a:endParaRPr lang="en-US" sz="900" dirty="0"/>
          </a:p>
          <a:p>
            <a:pPr indent="0" marL="0">
              <a:buNone/>
            </a:pPr>
            <a:r>
              <a:rPr lang="en-US" sz="900" b="1" dirty="0">
                <a:solidFill>
                  <a:srgbClr val="F59E0B"/>
                </a:solidFill>
              </a:rPr>
              <a:t>注意: </a:t>
            </a:r>
            <a:pPr indent="0" marL="0">
              <a:buNone/>
            </a:pPr>
            <a:r>
              <a:rPr lang="en-US" sz="900" dirty="0">
                <a:solidFill>
                  <a:srgbClr val="E2E8F0"/>
                </a:solidFill>
              </a:rPr>
              <a:t>$250億超の設備投資はダウンサイクルリスク</a:t>
            </a:r>
            <a:endParaRPr lang="en-US" sz="900" dirty="0"/>
          </a:p>
        </p:txBody>
      </p:sp>
      <p:sp>
        <p:nvSpPr>
          <p:cNvPr id="25" name="Text 23"/>
          <p:cNvSpPr/>
          <p:nvPr/>
        </p:nvSpPr>
        <p:spPr>
          <a:xfrm>
            <a:off x="457200" y="4754880"/>
            <a:ext cx="8229600" cy="274320"/>
          </a:xfrm>
          <a:prstGeom prst="rect">
            <a:avLst/>
          </a:prstGeom>
          <a:noFill/>
          <a:ln/>
        </p:spPr>
        <p:txBody>
          <a:bodyPr wrap="square" lIns="0" tIns="0" rIns="0" bIns="0" rtlCol="0" anchor="ctr"/>
          <a:lstStyle/>
          <a:p>
            <a:pPr indent="0" marL="0">
              <a:buNone/>
            </a:pPr>
            <a:r>
              <a:rPr lang="en-US" sz="800" i="1" dirty="0">
                <a:solidFill>
                  <a:srgbClr val="64748B"/>
                </a:solidFill>
                <a:latin typeface="Noto Sans CJK JP" pitchFamily="34" charset="0"/>
                <a:ea typeface="Noto Sans CJK JP" pitchFamily="34" charset="-122"/>
                <a:cs typeface="Noto Sans CJK JP" pitchFamily="34" charset="-120"/>
              </a:rPr>
              <a:t>※ 本資料は社内勉強会用であり、投資助言を目的としたものではありません。情報は2026年4月14日時点のものです。</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AFC"/>
        </a:solidFill>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F172A"/>
          </a:solidFill>
          <a:ln/>
        </p:spPr>
      </p:sp>
      <p:sp>
        <p:nvSpPr>
          <p:cNvPr id="3" name="Text 1"/>
          <p:cNvSpPr/>
          <p:nvPr/>
        </p:nvSpPr>
        <p:spPr>
          <a:xfrm>
            <a:off x="731520" y="109728"/>
            <a:ext cx="7315200" cy="502920"/>
          </a:xfrm>
          <a:prstGeom prst="rect">
            <a:avLst/>
          </a:prstGeom>
          <a:noFill/>
          <a:ln/>
        </p:spPr>
        <p:txBody>
          <a:bodyPr wrap="square" lIns="0" tIns="0" rIns="0" bIns="0" rtlCol="0" anchor="ctr"/>
          <a:lstStyle/>
          <a:p>
            <a:pPr indent="0" marL="0">
              <a:buNone/>
            </a:pPr>
            <a:r>
              <a:rPr lang="en-US" sz="2000" b="1" dirty="0">
                <a:solidFill>
                  <a:srgbClr val="FFFFFF"/>
                </a:solidFill>
                <a:latin typeface="Noto Sans CJK JP" pitchFamily="34" charset="0"/>
                <a:ea typeface="Noto Sans CJK JP" pitchFamily="34" charset="-122"/>
                <a:cs typeface="Noto Sans CJK JP" pitchFamily="34" charset="-120"/>
              </a:rPr>
              <a:t>EXECUTIVE SUMMARY</a:t>
            </a:r>
            <a:endParaRPr lang="en-US" sz="2000" dirty="0"/>
          </a:p>
        </p:txBody>
      </p:sp>
      <p:sp>
        <p:nvSpPr>
          <p:cNvPr id="4" name="Shape 2"/>
          <p:cNvSpPr/>
          <p:nvPr/>
        </p:nvSpPr>
        <p:spPr>
          <a:xfrm>
            <a:off x="320040" y="960120"/>
            <a:ext cx="2697480" cy="269748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5" name="Shape 3"/>
          <p:cNvSpPr/>
          <p:nvPr/>
        </p:nvSpPr>
        <p:spPr>
          <a:xfrm>
            <a:off x="320040" y="960120"/>
            <a:ext cx="2697480" cy="54864"/>
          </a:xfrm>
          <a:prstGeom prst="rect">
            <a:avLst/>
          </a:prstGeom>
          <a:solidFill>
            <a:srgbClr val="3B82F6"/>
          </a:solidFill>
          <a:ln/>
        </p:spPr>
      </p:sp>
      <p:sp>
        <p:nvSpPr>
          <p:cNvPr id="6" name="Text 4"/>
          <p:cNvSpPr/>
          <p:nvPr/>
        </p:nvSpPr>
        <p:spPr>
          <a:xfrm>
            <a:off x="429768" y="1078992"/>
            <a:ext cx="2478024" cy="320040"/>
          </a:xfrm>
          <a:prstGeom prst="rect">
            <a:avLst/>
          </a:prstGeom>
          <a:noFill/>
          <a:ln/>
        </p:spPr>
        <p:txBody>
          <a:bodyPr wrap="square" lIns="0" tIns="0" rIns="0" bIns="0" rtlCol="0" anchor="ctr"/>
          <a:lstStyle/>
          <a:p>
            <a:pPr indent="0" marL="0">
              <a:buNone/>
            </a:pPr>
            <a:r>
              <a:rPr lang="en-US" sz="1200" b="1" dirty="0">
                <a:solidFill>
                  <a:srgbClr val="0F172A"/>
                </a:solidFill>
                <a:latin typeface="Noto Sans CJK JP" pitchFamily="34" charset="0"/>
                <a:ea typeface="Noto Sans CJK JP" pitchFamily="34" charset="-122"/>
                <a:cs typeface="Noto Sans CJK JP" pitchFamily="34" charset="-120"/>
              </a:rPr>
              <a:t>キオクシア（285A）</a:t>
            </a:r>
            <a:endParaRPr lang="en-US" sz="1200" dirty="0"/>
          </a:p>
        </p:txBody>
      </p:sp>
      <p:sp>
        <p:nvSpPr>
          <p:cNvPr id="7" name="Shape 5"/>
          <p:cNvSpPr/>
          <p:nvPr/>
        </p:nvSpPr>
        <p:spPr>
          <a:xfrm>
            <a:off x="429768" y="1417320"/>
            <a:ext cx="2478024" cy="0"/>
          </a:xfrm>
          <a:prstGeom prst="line">
            <a:avLst/>
          </a:prstGeom>
          <a:noFill/>
          <a:ln w="6350">
            <a:solidFill>
              <a:srgbClr val="E2E8F0"/>
            </a:solidFill>
            <a:prstDash val="solid"/>
          </a:ln>
        </p:spPr>
      </p:sp>
      <p:sp>
        <p:nvSpPr>
          <p:cNvPr id="8" name="Text 6"/>
          <p:cNvSpPr/>
          <p:nvPr/>
        </p:nvSpPr>
        <p:spPr>
          <a:xfrm>
            <a:off x="429768" y="1481328"/>
            <a:ext cx="2478024" cy="182880"/>
          </a:xfrm>
          <a:prstGeom prst="rect">
            <a:avLst/>
          </a:prstGeom>
          <a:noFill/>
          <a:ln/>
        </p:spPr>
        <p:txBody>
          <a:bodyPr wrap="square" lIns="0" tIns="0" rIns="0" bIns="0" rtlCol="0" anchor="ctr"/>
          <a:lstStyle/>
          <a:p>
            <a:pPr indent="0" marL="0">
              <a:buNone/>
            </a:pPr>
            <a:r>
              <a:rPr lang="en-US" sz="900" dirty="0">
                <a:solidFill>
                  <a:srgbClr val="64748B"/>
                </a:solidFill>
                <a:latin typeface="Noto Sans CJK JP" pitchFamily="34" charset="0"/>
                <a:ea typeface="Noto Sans CJK JP" pitchFamily="34" charset="-122"/>
                <a:cs typeface="Noto Sans CJK JP" pitchFamily="34" charset="-120"/>
              </a:rPr>
              <a:t>直近四半期売上</a:t>
            </a:r>
            <a:endParaRPr lang="en-US" sz="900" dirty="0"/>
          </a:p>
        </p:txBody>
      </p:sp>
      <p:sp>
        <p:nvSpPr>
          <p:cNvPr id="9" name="Text 7"/>
          <p:cNvSpPr/>
          <p:nvPr/>
        </p:nvSpPr>
        <p:spPr>
          <a:xfrm>
            <a:off x="429768" y="1664208"/>
            <a:ext cx="2478024" cy="274320"/>
          </a:xfrm>
          <a:prstGeom prst="rect">
            <a:avLst/>
          </a:prstGeom>
          <a:noFill/>
          <a:ln/>
        </p:spPr>
        <p:txBody>
          <a:bodyPr wrap="square" lIns="0" tIns="0" rIns="0" bIns="0" rtlCol="0" anchor="ctr"/>
          <a:lstStyle/>
          <a:p>
            <a:pPr indent="0" marL="0">
              <a:buNone/>
            </a:pPr>
            <a:r>
              <a:rPr lang="en-US" sz="1800" b="1" dirty="0">
                <a:solidFill>
                  <a:srgbClr val="3B82F6"/>
                </a:solidFill>
                <a:latin typeface="Noto Sans CJK JP" pitchFamily="34" charset="0"/>
                <a:ea typeface="Noto Sans CJK JP" pitchFamily="34" charset="-122"/>
                <a:cs typeface="Noto Sans CJK JP" pitchFamily="34" charset="-120"/>
              </a:rPr>
              <a:t>¥5,436億</a:t>
            </a:r>
            <a:endParaRPr lang="en-US" sz="1800" dirty="0"/>
          </a:p>
        </p:txBody>
      </p:sp>
      <p:sp>
        <p:nvSpPr>
          <p:cNvPr id="10" name="Text 8"/>
          <p:cNvSpPr/>
          <p:nvPr/>
        </p:nvSpPr>
        <p:spPr>
          <a:xfrm>
            <a:off x="429768" y="1938528"/>
            <a:ext cx="2478024" cy="182880"/>
          </a:xfrm>
          <a:prstGeom prst="rect">
            <a:avLst/>
          </a:prstGeom>
          <a:noFill/>
          <a:ln/>
        </p:spPr>
        <p:txBody>
          <a:bodyPr wrap="square" lIns="0" tIns="0" rIns="0" bIns="0" rtlCol="0" anchor="ctr"/>
          <a:lstStyle/>
          <a:p>
            <a:pPr indent="0" marL="0">
              <a:buNone/>
            </a:pPr>
            <a:r>
              <a:rPr lang="en-US" sz="900" dirty="0">
                <a:solidFill>
                  <a:srgbClr val="94A3B8"/>
                </a:solidFill>
                <a:latin typeface="Noto Sans CJK JP" pitchFamily="34" charset="0"/>
                <a:ea typeface="Noto Sans CJK JP" pitchFamily="34" charset="-122"/>
                <a:cs typeface="Noto Sans CJK JP" pitchFamily="34" charset="-120"/>
              </a:rPr>
              <a:t>Q3 FY2026 / QoQ+21%</a:t>
            </a:r>
            <a:endParaRPr lang="en-US" sz="900" dirty="0"/>
          </a:p>
        </p:txBody>
      </p:sp>
      <p:sp>
        <p:nvSpPr>
          <p:cNvPr id="11" name="Text 9"/>
          <p:cNvSpPr/>
          <p:nvPr/>
        </p:nvSpPr>
        <p:spPr>
          <a:xfrm>
            <a:off x="429768" y="2194560"/>
            <a:ext cx="2478024" cy="182880"/>
          </a:xfrm>
          <a:prstGeom prst="rect">
            <a:avLst/>
          </a:prstGeom>
          <a:noFill/>
          <a:ln/>
        </p:spPr>
        <p:txBody>
          <a:bodyPr wrap="square" lIns="0" tIns="0" rIns="0" bIns="0" rtlCol="0" anchor="ctr"/>
          <a:lstStyle/>
          <a:p>
            <a:pPr indent="0" marL="0">
              <a:buNone/>
            </a:pPr>
            <a:r>
              <a:rPr lang="en-US" sz="900" dirty="0">
                <a:solidFill>
                  <a:srgbClr val="64748B"/>
                </a:solidFill>
                <a:latin typeface="Noto Sans CJK JP" pitchFamily="34" charset="0"/>
                <a:ea typeface="Noto Sans CJK JP" pitchFamily="34" charset="-122"/>
                <a:cs typeface="Noto Sans CJK JP" pitchFamily="34" charset="-120"/>
              </a:rPr>
              <a:t>営業利益率</a:t>
            </a:r>
            <a:endParaRPr lang="en-US" sz="900" dirty="0"/>
          </a:p>
        </p:txBody>
      </p:sp>
      <p:sp>
        <p:nvSpPr>
          <p:cNvPr id="12" name="Text 10"/>
          <p:cNvSpPr/>
          <p:nvPr/>
        </p:nvSpPr>
        <p:spPr>
          <a:xfrm>
            <a:off x="429768" y="2377440"/>
            <a:ext cx="2478024" cy="274320"/>
          </a:xfrm>
          <a:prstGeom prst="rect">
            <a:avLst/>
          </a:prstGeom>
          <a:noFill/>
          <a:ln/>
        </p:spPr>
        <p:txBody>
          <a:bodyPr wrap="square" lIns="0" tIns="0" rIns="0" bIns="0" rtlCol="0" anchor="ctr"/>
          <a:lstStyle/>
          <a:p>
            <a:pPr indent="0" marL="0">
              <a:buNone/>
            </a:pPr>
            <a:r>
              <a:rPr lang="en-US" sz="1800" b="1" dirty="0">
                <a:solidFill>
                  <a:srgbClr val="3B82F6"/>
                </a:solidFill>
                <a:latin typeface="Noto Sans CJK JP" pitchFamily="34" charset="0"/>
                <a:ea typeface="Noto Sans CJK JP" pitchFamily="34" charset="-122"/>
                <a:cs typeface="Noto Sans CJK JP" pitchFamily="34" charset="-120"/>
              </a:rPr>
              <a:t>26.6%</a:t>
            </a:r>
            <a:endParaRPr lang="en-US" sz="1800" dirty="0"/>
          </a:p>
        </p:txBody>
      </p:sp>
      <p:sp>
        <p:nvSpPr>
          <p:cNvPr id="13" name="Text 11"/>
          <p:cNvSpPr/>
          <p:nvPr/>
        </p:nvSpPr>
        <p:spPr>
          <a:xfrm>
            <a:off x="429768" y="2651760"/>
            <a:ext cx="2478024" cy="182880"/>
          </a:xfrm>
          <a:prstGeom prst="rect">
            <a:avLst/>
          </a:prstGeom>
          <a:noFill/>
          <a:ln/>
        </p:spPr>
        <p:txBody>
          <a:bodyPr wrap="square" lIns="0" tIns="0" rIns="0" bIns="0" rtlCol="0" anchor="ctr"/>
          <a:lstStyle/>
          <a:p>
            <a:pPr indent="0" marL="0">
              <a:buNone/>
            </a:pPr>
            <a:r>
              <a:rPr lang="en-US" sz="900" dirty="0">
                <a:solidFill>
                  <a:srgbClr val="94A3B8"/>
                </a:solidFill>
                <a:latin typeface="Noto Sans CJK JP" pitchFamily="34" charset="0"/>
                <a:ea typeface="Noto Sans CJK JP" pitchFamily="34" charset="-122"/>
                <a:cs typeface="Noto Sans CJK JP" pitchFamily="34" charset="-120"/>
              </a:rPr>
              <a:t>OP ¥1,447億</a:t>
            </a:r>
            <a:endParaRPr lang="en-US" sz="900" dirty="0"/>
          </a:p>
        </p:txBody>
      </p:sp>
      <p:sp>
        <p:nvSpPr>
          <p:cNvPr id="14" name="Text 12"/>
          <p:cNvSpPr/>
          <p:nvPr/>
        </p:nvSpPr>
        <p:spPr>
          <a:xfrm>
            <a:off x="429768" y="2907792"/>
            <a:ext cx="2478024" cy="182880"/>
          </a:xfrm>
          <a:prstGeom prst="rect">
            <a:avLst/>
          </a:prstGeom>
          <a:noFill/>
          <a:ln/>
        </p:spPr>
        <p:txBody>
          <a:bodyPr wrap="square" lIns="0" tIns="0" rIns="0" bIns="0" rtlCol="0" anchor="ctr"/>
          <a:lstStyle/>
          <a:p>
            <a:pPr indent="0" marL="0">
              <a:buNone/>
            </a:pPr>
            <a:r>
              <a:rPr lang="en-US" sz="900" dirty="0">
                <a:solidFill>
                  <a:srgbClr val="64748B"/>
                </a:solidFill>
                <a:latin typeface="Noto Sans CJK JP" pitchFamily="34" charset="0"/>
                <a:ea typeface="Noto Sans CJK JP" pitchFamily="34" charset="-122"/>
                <a:cs typeface="Noto Sans CJK JP" pitchFamily="34" charset="-120"/>
              </a:rPr>
              <a:t>1年リターン</a:t>
            </a:r>
            <a:endParaRPr lang="en-US" sz="900" dirty="0"/>
          </a:p>
        </p:txBody>
      </p:sp>
      <p:sp>
        <p:nvSpPr>
          <p:cNvPr id="15" name="Text 13"/>
          <p:cNvSpPr/>
          <p:nvPr/>
        </p:nvSpPr>
        <p:spPr>
          <a:xfrm>
            <a:off x="429768" y="3090672"/>
            <a:ext cx="2478024" cy="274320"/>
          </a:xfrm>
          <a:prstGeom prst="rect">
            <a:avLst/>
          </a:prstGeom>
          <a:noFill/>
          <a:ln/>
        </p:spPr>
        <p:txBody>
          <a:bodyPr wrap="square" lIns="0" tIns="0" rIns="0" bIns="0" rtlCol="0" anchor="ctr"/>
          <a:lstStyle/>
          <a:p>
            <a:pPr indent="0" marL="0">
              <a:buNone/>
            </a:pPr>
            <a:r>
              <a:rPr lang="en-US" sz="1800" b="1" dirty="0">
                <a:solidFill>
                  <a:srgbClr val="3B82F6"/>
                </a:solidFill>
                <a:latin typeface="Noto Sans CJK JP" pitchFamily="34" charset="0"/>
                <a:ea typeface="Noto Sans CJK JP" pitchFamily="34" charset="-122"/>
                <a:cs typeface="Noto Sans CJK JP" pitchFamily="34" charset="-120"/>
              </a:rPr>
              <a:t>+1,960%</a:t>
            </a:r>
            <a:endParaRPr lang="en-US" sz="1800" dirty="0"/>
          </a:p>
        </p:txBody>
      </p:sp>
      <p:sp>
        <p:nvSpPr>
          <p:cNvPr id="16" name="Text 14"/>
          <p:cNvSpPr/>
          <p:nvPr/>
        </p:nvSpPr>
        <p:spPr>
          <a:xfrm>
            <a:off x="429768" y="3364992"/>
            <a:ext cx="2478024" cy="182880"/>
          </a:xfrm>
          <a:prstGeom prst="rect">
            <a:avLst/>
          </a:prstGeom>
          <a:noFill/>
          <a:ln/>
        </p:spPr>
        <p:txBody>
          <a:bodyPr wrap="square" lIns="0" tIns="0" rIns="0" bIns="0" rtlCol="0" anchor="ctr"/>
          <a:lstStyle/>
          <a:p>
            <a:pPr indent="0" marL="0">
              <a:buNone/>
            </a:pPr>
            <a:r>
              <a:rPr lang="en-US" sz="900" dirty="0">
                <a:solidFill>
                  <a:srgbClr val="94A3B8"/>
                </a:solidFill>
                <a:latin typeface="Noto Sans CJK JP" pitchFamily="34" charset="0"/>
                <a:ea typeface="Noto Sans CJK JP" pitchFamily="34" charset="-122"/>
                <a:cs typeface="Noto Sans CJK JP" pitchFamily="34" charset="-120"/>
              </a:rPr>
              <a:t>~¥1,700 → ~¥35,000</a:t>
            </a:r>
            <a:endParaRPr lang="en-US" sz="900" dirty="0"/>
          </a:p>
        </p:txBody>
      </p:sp>
      <p:sp>
        <p:nvSpPr>
          <p:cNvPr id="17" name="Shape 15"/>
          <p:cNvSpPr/>
          <p:nvPr/>
        </p:nvSpPr>
        <p:spPr>
          <a:xfrm>
            <a:off x="3200400" y="960120"/>
            <a:ext cx="2697480" cy="269748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8" name="Shape 16"/>
          <p:cNvSpPr/>
          <p:nvPr/>
        </p:nvSpPr>
        <p:spPr>
          <a:xfrm>
            <a:off x="3200400" y="960120"/>
            <a:ext cx="2697480" cy="54864"/>
          </a:xfrm>
          <a:prstGeom prst="rect">
            <a:avLst/>
          </a:prstGeom>
          <a:solidFill>
            <a:srgbClr val="10B981"/>
          </a:solidFill>
          <a:ln/>
        </p:spPr>
      </p:sp>
      <p:sp>
        <p:nvSpPr>
          <p:cNvPr id="19" name="Text 17"/>
          <p:cNvSpPr/>
          <p:nvPr/>
        </p:nvSpPr>
        <p:spPr>
          <a:xfrm>
            <a:off x="3310128" y="1078992"/>
            <a:ext cx="2478024" cy="320040"/>
          </a:xfrm>
          <a:prstGeom prst="rect">
            <a:avLst/>
          </a:prstGeom>
          <a:noFill/>
          <a:ln/>
        </p:spPr>
        <p:txBody>
          <a:bodyPr wrap="square" lIns="0" tIns="0" rIns="0" bIns="0" rtlCol="0" anchor="ctr"/>
          <a:lstStyle/>
          <a:p>
            <a:pPr indent="0" marL="0">
              <a:buNone/>
            </a:pPr>
            <a:r>
              <a:rPr lang="en-US" sz="1200" b="1" dirty="0">
                <a:solidFill>
                  <a:srgbClr val="0F172A"/>
                </a:solidFill>
                <a:latin typeface="Noto Sans CJK JP" pitchFamily="34" charset="0"/>
                <a:ea typeface="Noto Sans CJK JP" pitchFamily="34" charset="-122"/>
                <a:cs typeface="Noto Sans CJK JP" pitchFamily="34" charset="-120"/>
              </a:rPr>
              <a:t>Samsung Electronics</a:t>
            </a:r>
            <a:endParaRPr lang="en-US" sz="1200" dirty="0"/>
          </a:p>
        </p:txBody>
      </p:sp>
      <p:sp>
        <p:nvSpPr>
          <p:cNvPr id="20" name="Shape 18"/>
          <p:cNvSpPr/>
          <p:nvPr/>
        </p:nvSpPr>
        <p:spPr>
          <a:xfrm>
            <a:off x="3310128" y="1417320"/>
            <a:ext cx="2478024" cy="0"/>
          </a:xfrm>
          <a:prstGeom prst="line">
            <a:avLst/>
          </a:prstGeom>
          <a:noFill/>
          <a:ln w="6350">
            <a:solidFill>
              <a:srgbClr val="E2E8F0"/>
            </a:solidFill>
            <a:prstDash val="solid"/>
          </a:ln>
        </p:spPr>
      </p:sp>
      <p:sp>
        <p:nvSpPr>
          <p:cNvPr id="21" name="Text 19"/>
          <p:cNvSpPr/>
          <p:nvPr/>
        </p:nvSpPr>
        <p:spPr>
          <a:xfrm>
            <a:off x="3310128" y="1481328"/>
            <a:ext cx="2478024" cy="182880"/>
          </a:xfrm>
          <a:prstGeom prst="rect">
            <a:avLst/>
          </a:prstGeom>
          <a:noFill/>
          <a:ln/>
        </p:spPr>
        <p:txBody>
          <a:bodyPr wrap="square" lIns="0" tIns="0" rIns="0" bIns="0" rtlCol="0" anchor="ctr"/>
          <a:lstStyle/>
          <a:p>
            <a:pPr indent="0" marL="0">
              <a:buNone/>
            </a:pPr>
            <a:r>
              <a:rPr lang="en-US" sz="900" dirty="0">
                <a:solidFill>
                  <a:srgbClr val="64748B"/>
                </a:solidFill>
                <a:latin typeface="Noto Sans CJK JP" pitchFamily="34" charset="0"/>
                <a:ea typeface="Noto Sans CJK JP" pitchFamily="34" charset="-122"/>
                <a:cs typeface="Noto Sans CJK JP" pitchFamily="34" charset="-120"/>
              </a:rPr>
              <a:t>直近四半期売上</a:t>
            </a:r>
            <a:endParaRPr lang="en-US" sz="900" dirty="0"/>
          </a:p>
        </p:txBody>
      </p:sp>
      <p:sp>
        <p:nvSpPr>
          <p:cNvPr id="22" name="Text 20"/>
          <p:cNvSpPr/>
          <p:nvPr/>
        </p:nvSpPr>
        <p:spPr>
          <a:xfrm>
            <a:off x="3310128" y="1664208"/>
            <a:ext cx="2478024" cy="274320"/>
          </a:xfrm>
          <a:prstGeom prst="rect">
            <a:avLst/>
          </a:prstGeom>
          <a:noFill/>
          <a:ln/>
        </p:spPr>
        <p:txBody>
          <a:bodyPr wrap="square" lIns="0" tIns="0" rIns="0" bIns="0" rtlCol="0" anchor="ctr"/>
          <a:lstStyle/>
          <a:p>
            <a:pPr indent="0" marL="0">
              <a:buNone/>
            </a:pPr>
            <a:r>
              <a:rPr lang="en-US" sz="1800" b="1" dirty="0">
                <a:solidFill>
                  <a:srgbClr val="10B981"/>
                </a:solidFill>
                <a:latin typeface="Noto Sans CJK JP" pitchFamily="34" charset="0"/>
                <a:ea typeface="Noto Sans CJK JP" pitchFamily="34" charset="-122"/>
                <a:cs typeface="Noto Sans CJK JP" pitchFamily="34" charset="-120"/>
              </a:rPr>
              <a:t>KRW 93.8兆</a:t>
            </a:r>
            <a:endParaRPr lang="en-US" sz="1800" dirty="0"/>
          </a:p>
        </p:txBody>
      </p:sp>
      <p:sp>
        <p:nvSpPr>
          <p:cNvPr id="23" name="Text 21"/>
          <p:cNvSpPr/>
          <p:nvPr/>
        </p:nvSpPr>
        <p:spPr>
          <a:xfrm>
            <a:off x="3310128" y="1938528"/>
            <a:ext cx="2478024" cy="182880"/>
          </a:xfrm>
          <a:prstGeom prst="rect">
            <a:avLst/>
          </a:prstGeom>
          <a:noFill/>
          <a:ln/>
        </p:spPr>
        <p:txBody>
          <a:bodyPr wrap="square" lIns="0" tIns="0" rIns="0" bIns="0" rtlCol="0" anchor="ctr"/>
          <a:lstStyle/>
          <a:p>
            <a:pPr indent="0" marL="0">
              <a:buNone/>
            </a:pPr>
            <a:r>
              <a:rPr lang="en-US" sz="900" dirty="0">
                <a:solidFill>
                  <a:srgbClr val="94A3B8"/>
                </a:solidFill>
                <a:latin typeface="Noto Sans CJK JP" pitchFamily="34" charset="0"/>
                <a:ea typeface="Noto Sans CJK JP" pitchFamily="34" charset="-122"/>
                <a:cs typeface="Noto Sans CJK JP" pitchFamily="34" charset="-120"/>
              </a:rPr>
              <a:t>Q4 2025 / 過去最高</a:t>
            </a:r>
            <a:endParaRPr lang="en-US" sz="900" dirty="0"/>
          </a:p>
        </p:txBody>
      </p:sp>
      <p:sp>
        <p:nvSpPr>
          <p:cNvPr id="24" name="Text 22"/>
          <p:cNvSpPr/>
          <p:nvPr/>
        </p:nvSpPr>
        <p:spPr>
          <a:xfrm>
            <a:off x="3310128" y="2194560"/>
            <a:ext cx="2478024" cy="182880"/>
          </a:xfrm>
          <a:prstGeom prst="rect">
            <a:avLst/>
          </a:prstGeom>
          <a:noFill/>
          <a:ln/>
        </p:spPr>
        <p:txBody>
          <a:bodyPr wrap="square" lIns="0" tIns="0" rIns="0" bIns="0" rtlCol="0" anchor="ctr"/>
          <a:lstStyle/>
          <a:p>
            <a:pPr indent="0" marL="0">
              <a:buNone/>
            </a:pPr>
            <a:r>
              <a:rPr lang="en-US" sz="900" dirty="0">
                <a:solidFill>
                  <a:srgbClr val="64748B"/>
                </a:solidFill>
                <a:latin typeface="Noto Sans CJK JP" pitchFamily="34" charset="0"/>
                <a:ea typeface="Noto Sans CJK JP" pitchFamily="34" charset="-122"/>
                <a:cs typeface="Noto Sans CJK JP" pitchFamily="34" charset="-120"/>
              </a:rPr>
              <a:t>営業利益率</a:t>
            </a:r>
            <a:endParaRPr lang="en-US" sz="900" dirty="0"/>
          </a:p>
        </p:txBody>
      </p:sp>
      <p:sp>
        <p:nvSpPr>
          <p:cNvPr id="25" name="Text 23"/>
          <p:cNvSpPr/>
          <p:nvPr/>
        </p:nvSpPr>
        <p:spPr>
          <a:xfrm>
            <a:off x="3310128" y="2377440"/>
            <a:ext cx="2478024" cy="274320"/>
          </a:xfrm>
          <a:prstGeom prst="rect">
            <a:avLst/>
          </a:prstGeom>
          <a:noFill/>
          <a:ln/>
        </p:spPr>
        <p:txBody>
          <a:bodyPr wrap="square" lIns="0" tIns="0" rIns="0" bIns="0" rtlCol="0" anchor="ctr"/>
          <a:lstStyle/>
          <a:p>
            <a:pPr indent="0" marL="0">
              <a:buNone/>
            </a:pPr>
            <a:r>
              <a:rPr lang="en-US" sz="1800" b="1" dirty="0">
                <a:solidFill>
                  <a:srgbClr val="10B981"/>
                </a:solidFill>
                <a:latin typeface="Noto Sans CJK JP" pitchFamily="34" charset="0"/>
                <a:ea typeface="Noto Sans CJK JP" pitchFamily="34" charset="-122"/>
                <a:cs typeface="Noto Sans CJK JP" pitchFamily="34" charset="-120"/>
              </a:rPr>
              <a:t>21.4%</a:t>
            </a:r>
            <a:endParaRPr lang="en-US" sz="1800" dirty="0"/>
          </a:p>
        </p:txBody>
      </p:sp>
      <p:sp>
        <p:nvSpPr>
          <p:cNvPr id="26" name="Text 24"/>
          <p:cNvSpPr/>
          <p:nvPr/>
        </p:nvSpPr>
        <p:spPr>
          <a:xfrm>
            <a:off x="3310128" y="2651760"/>
            <a:ext cx="2478024" cy="182880"/>
          </a:xfrm>
          <a:prstGeom prst="rect">
            <a:avLst/>
          </a:prstGeom>
          <a:noFill/>
          <a:ln/>
        </p:spPr>
        <p:txBody>
          <a:bodyPr wrap="square" lIns="0" tIns="0" rIns="0" bIns="0" rtlCol="0" anchor="ctr"/>
          <a:lstStyle/>
          <a:p>
            <a:pPr indent="0" marL="0">
              <a:buNone/>
            </a:pPr>
            <a:r>
              <a:rPr lang="en-US" sz="900" dirty="0">
                <a:solidFill>
                  <a:srgbClr val="94A3B8"/>
                </a:solidFill>
                <a:latin typeface="Noto Sans CJK JP" pitchFamily="34" charset="0"/>
                <a:ea typeface="Noto Sans CJK JP" pitchFamily="34" charset="-122"/>
                <a:cs typeface="Noto Sans CJK JP" pitchFamily="34" charset="-120"/>
              </a:rPr>
              <a:t>OP KRW 20.1兆</a:t>
            </a:r>
            <a:endParaRPr lang="en-US" sz="900" dirty="0"/>
          </a:p>
        </p:txBody>
      </p:sp>
      <p:sp>
        <p:nvSpPr>
          <p:cNvPr id="27" name="Text 25"/>
          <p:cNvSpPr/>
          <p:nvPr/>
        </p:nvSpPr>
        <p:spPr>
          <a:xfrm>
            <a:off x="3310128" y="2907792"/>
            <a:ext cx="2478024" cy="182880"/>
          </a:xfrm>
          <a:prstGeom prst="rect">
            <a:avLst/>
          </a:prstGeom>
          <a:noFill/>
          <a:ln/>
        </p:spPr>
        <p:txBody>
          <a:bodyPr wrap="square" lIns="0" tIns="0" rIns="0" bIns="0" rtlCol="0" anchor="ctr"/>
          <a:lstStyle/>
          <a:p>
            <a:pPr indent="0" marL="0">
              <a:buNone/>
            </a:pPr>
            <a:r>
              <a:rPr lang="en-US" sz="900" dirty="0">
                <a:solidFill>
                  <a:srgbClr val="64748B"/>
                </a:solidFill>
                <a:latin typeface="Noto Sans CJK JP" pitchFamily="34" charset="0"/>
                <a:ea typeface="Noto Sans CJK JP" pitchFamily="34" charset="-122"/>
                <a:cs typeface="Noto Sans CJK JP" pitchFamily="34" charset="-120"/>
              </a:rPr>
              <a:t>1年リターン</a:t>
            </a:r>
            <a:endParaRPr lang="en-US" sz="900" dirty="0"/>
          </a:p>
        </p:txBody>
      </p:sp>
      <p:sp>
        <p:nvSpPr>
          <p:cNvPr id="28" name="Text 26"/>
          <p:cNvSpPr/>
          <p:nvPr/>
        </p:nvSpPr>
        <p:spPr>
          <a:xfrm>
            <a:off x="3310128" y="3090672"/>
            <a:ext cx="2478024" cy="274320"/>
          </a:xfrm>
          <a:prstGeom prst="rect">
            <a:avLst/>
          </a:prstGeom>
          <a:noFill/>
          <a:ln/>
        </p:spPr>
        <p:txBody>
          <a:bodyPr wrap="square" lIns="0" tIns="0" rIns="0" bIns="0" rtlCol="0" anchor="ctr"/>
          <a:lstStyle/>
          <a:p>
            <a:pPr indent="0" marL="0">
              <a:buNone/>
            </a:pPr>
            <a:r>
              <a:rPr lang="en-US" sz="1800" b="1" dirty="0">
                <a:solidFill>
                  <a:srgbClr val="10B981"/>
                </a:solidFill>
                <a:latin typeface="Noto Sans CJK JP" pitchFamily="34" charset="0"/>
                <a:ea typeface="Noto Sans CJK JP" pitchFamily="34" charset="-122"/>
                <a:cs typeface="Noto Sans CJK JP" pitchFamily="34" charset="-120"/>
              </a:rPr>
              <a:t>+274%</a:t>
            </a:r>
            <a:endParaRPr lang="en-US" sz="1800" dirty="0"/>
          </a:p>
        </p:txBody>
      </p:sp>
      <p:sp>
        <p:nvSpPr>
          <p:cNvPr id="29" name="Text 27"/>
          <p:cNvSpPr/>
          <p:nvPr/>
        </p:nvSpPr>
        <p:spPr>
          <a:xfrm>
            <a:off x="3310128" y="3364992"/>
            <a:ext cx="2478024" cy="182880"/>
          </a:xfrm>
          <a:prstGeom prst="rect">
            <a:avLst/>
          </a:prstGeom>
          <a:noFill/>
          <a:ln/>
        </p:spPr>
        <p:txBody>
          <a:bodyPr wrap="square" lIns="0" tIns="0" rIns="0" bIns="0" rtlCol="0" anchor="ctr"/>
          <a:lstStyle/>
          <a:p>
            <a:pPr indent="0" marL="0">
              <a:buNone/>
            </a:pPr>
            <a:r>
              <a:rPr lang="en-US" sz="900" dirty="0">
                <a:solidFill>
                  <a:srgbClr val="94A3B8"/>
                </a:solidFill>
                <a:latin typeface="Noto Sans CJK JP" pitchFamily="34" charset="0"/>
                <a:ea typeface="Noto Sans CJK JP" pitchFamily="34" charset="-122"/>
                <a:cs typeface="Noto Sans CJK JP" pitchFamily="34" charset="-120"/>
              </a:rPr>
              <a:t>KRW 53,700 → 201,000</a:t>
            </a:r>
            <a:endParaRPr lang="en-US" sz="900" dirty="0"/>
          </a:p>
        </p:txBody>
      </p:sp>
      <p:sp>
        <p:nvSpPr>
          <p:cNvPr id="30" name="Shape 28"/>
          <p:cNvSpPr/>
          <p:nvPr/>
        </p:nvSpPr>
        <p:spPr>
          <a:xfrm>
            <a:off x="6080760" y="960120"/>
            <a:ext cx="2697480" cy="269748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31" name="Shape 29"/>
          <p:cNvSpPr/>
          <p:nvPr/>
        </p:nvSpPr>
        <p:spPr>
          <a:xfrm>
            <a:off x="6080760" y="960120"/>
            <a:ext cx="2697480" cy="54864"/>
          </a:xfrm>
          <a:prstGeom prst="rect">
            <a:avLst/>
          </a:prstGeom>
          <a:solidFill>
            <a:srgbClr val="06B6D4"/>
          </a:solidFill>
          <a:ln/>
        </p:spPr>
      </p:sp>
      <p:sp>
        <p:nvSpPr>
          <p:cNvPr id="32" name="Text 30"/>
          <p:cNvSpPr/>
          <p:nvPr/>
        </p:nvSpPr>
        <p:spPr>
          <a:xfrm>
            <a:off x="6190488" y="1078992"/>
            <a:ext cx="2478024" cy="320040"/>
          </a:xfrm>
          <a:prstGeom prst="rect">
            <a:avLst/>
          </a:prstGeom>
          <a:noFill/>
          <a:ln/>
        </p:spPr>
        <p:txBody>
          <a:bodyPr wrap="square" lIns="0" tIns="0" rIns="0" bIns="0" rtlCol="0" anchor="ctr"/>
          <a:lstStyle/>
          <a:p>
            <a:pPr indent="0" marL="0">
              <a:buNone/>
            </a:pPr>
            <a:r>
              <a:rPr lang="en-US" sz="1200" b="1" dirty="0">
                <a:solidFill>
                  <a:srgbClr val="0F172A"/>
                </a:solidFill>
                <a:latin typeface="Noto Sans CJK JP" pitchFamily="34" charset="0"/>
                <a:ea typeface="Noto Sans CJK JP" pitchFamily="34" charset="-122"/>
                <a:cs typeface="Noto Sans CJK JP" pitchFamily="34" charset="-120"/>
              </a:rPr>
              <a:t>Micron Technology（MU）</a:t>
            </a:r>
            <a:endParaRPr lang="en-US" sz="1200" dirty="0"/>
          </a:p>
        </p:txBody>
      </p:sp>
      <p:sp>
        <p:nvSpPr>
          <p:cNvPr id="33" name="Shape 31"/>
          <p:cNvSpPr/>
          <p:nvPr/>
        </p:nvSpPr>
        <p:spPr>
          <a:xfrm>
            <a:off x="6190488" y="1417320"/>
            <a:ext cx="2478024" cy="0"/>
          </a:xfrm>
          <a:prstGeom prst="line">
            <a:avLst/>
          </a:prstGeom>
          <a:noFill/>
          <a:ln w="6350">
            <a:solidFill>
              <a:srgbClr val="E2E8F0"/>
            </a:solidFill>
            <a:prstDash val="solid"/>
          </a:ln>
        </p:spPr>
      </p:sp>
      <p:sp>
        <p:nvSpPr>
          <p:cNvPr id="34" name="Text 32"/>
          <p:cNvSpPr/>
          <p:nvPr/>
        </p:nvSpPr>
        <p:spPr>
          <a:xfrm>
            <a:off x="6190488" y="1481328"/>
            <a:ext cx="2478024" cy="182880"/>
          </a:xfrm>
          <a:prstGeom prst="rect">
            <a:avLst/>
          </a:prstGeom>
          <a:noFill/>
          <a:ln/>
        </p:spPr>
        <p:txBody>
          <a:bodyPr wrap="square" lIns="0" tIns="0" rIns="0" bIns="0" rtlCol="0" anchor="ctr"/>
          <a:lstStyle/>
          <a:p>
            <a:pPr indent="0" marL="0">
              <a:buNone/>
            </a:pPr>
            <a:r>
              <a:rPr lang="en-US" sz="900" dirty="0">
                <a:solidFill>
                  <a:srgbClr val="64748B"/>
                </a:solidFill>
                <a:latin typeface="Noto Sans CJK JP" pitchFamily="34" charset="0"/>
                <a:ea typeface="Noto Sans CJK JP" pitchFamily="34" charset="-122"/>
                <a:cs typeface="Noto Sans CJK JP" pitchFamily="34" charset="-120"/>
              </a:rPr>
              <a:t>直近四半期売上</a:t>
            </a:r>
            <a:endParaRPr lang="en-US" sz="900" dirty="0"/>
          </a:p>
        </p:txBody>
      </p:sp>
      <p:sp>
        <p:nvSpPr>
          <p:cNvPr id="35" name="Text 33"/>
          <p:cNvSpPr/>
          <p:nvPr/>
        </p:nvSpPr>
        <p:spPr>
          <a:xfrm>
            <a:off x="6190488" y="1664208"/>
            <a:ext cx="2478024" cy="274320"/>
          </a:xfrm>
          <a:prstGeom prst="rect">
            <a:avLst/>
          </a:prstGeom>
          <a:noFill/>
          <a:ln/>
        </p:spPr>
        <p:txBody>
          <a:bodyPr wrap="square" lIns="0" tIns="0" rIns="0" bIns="0" rtlCol="0" anchor="ctr"/>
          <a:lstStyle/>
          <a:p>
            <a:pPr indent="0" marL="0">
              <a:buNone/>
            </a:pPr>
            <a:r>
              <a:rPr lang="en-US" sz="1800" b="1" dirty="0">
                <a:solidFill>
                  <a:srgbClr val="06B6D4"/>
                </a:solidFill>
                <a:latin typeface="Noto Sans CJK JP" pitchFamily="34" charset="0"/>
                <a:ea typeface="Noto Sans CJK JP" pitchFamily="34" charset="-122"/>
                <a:cs typeface="Noto Sans CJK JP" pitchFamily="34" charset="-120"/>
              </a:rPr>
              <a:t>$238.6億</a:t>
            </a:r>
            <a:endParaRPr lang="en-US" sz="1800" dirty="0"/>
          </a:p>
        </p:txBody>
      </p:sp>
      <p:sp>
        <p:nvSpPr>
          <p:cNvPr id="36" name="Text 34"/>
          <p:cNvSpPr/>
          <p:nvPr/>
        </p:nvSpPr>
        <p:spPr>
          <a:xfrm>
            <a:off x="6190488" y="1938528"/>
            <a:ext cx="2478024" cy="182880"/>
          </a:xfrm>
          <a:prstGeom prst="rect">
            <a:avLst/>
          </a:prstGeom>
          <a:noFill/>
          <a:ln/>
        </p:spPr>
        <p:txBody>
          <a:bodyPr wrap="square" lIns="0" tIns="0" rIns="0" bIns="0" rtlCol="0" anchor="ctr"/>
          <a:lstStyle/>
          <a:p>
            <a:pPr indent="0" marL="0">
              <a:buNone/>
            </a:pPr>
            <a:r>
              <a:rPr lang="en-US" sz="900" dirty="0">
                <a:solidFill>
                  <a:srgbClr val="94A3B8"/>
                </a:solidFill>
                <a:latin typeface="Noto Sans CJK JP" pitchFamily="34" charset="0"/>
                <a:ea typeface="Noto Sans CJK JP" pitchFamily="34" charset="-122"/>
                <a:cs typeface="Noto Sans CJK JP" pitchFamily="34" charset="-120"/>
              </a:rPr>
              <a:t>FQ2 2026 / YoY+196%</a:t>
            </a:r>
            <a:endParaRPr lang="en-US" sz="900" dirty="0"/>
          </a:p>
        </p:txBody>
      </p:sp>
      <p:sp>
        <p:nvSpPr>
          <p:cNvPr id="37" name="Text 35"/>
          <p:cNvSpPr/>
          <p:nvPr/>
        </p:nvSpPr>
        <p:spPr>
          <a:xfrm>
            <a:off x="6190488" y="2194560"/>
            <a:ext cx="2478024" cy="182880"/>
          </a:xfrm>
          <a:prstGeom prst="rect">
            <a:avLst/>
          </a:prstGeom>
          <a:noFill/>
          <a:ln/>
        </p:spPr>
        <p:txBody>
          <a:bodyPr wrap="square" lIns="0" tIns="0" rIns="0" bIns="0" rtlCol="0" anchor="ctr"/>
          <a:lstStyle/>
          <a:p>
            <a:pPr indent="0" marL="0">
              <a:buNone/>
            </a:pPr>
            <a:r>
              <a:rPr lang="en-US" sz="900" dirty="0">
                <a:solidFill>
                  <a:srgbClr val="64748B"/>
                </a:solidFill>
                <a:latin typeface="Noto Sans CJK JP" pitchFamily="34" charset="0"/>
                <a:ea typeface="Noto Sans CJK JP" pitchFamily="34" charset="-122"/>
                <a:cs typeface="Noto Sans CJK JP" pitchFamily="34" charset="-120"/>
              </a:rPr>
              <a:t>営業利益率</a:t>
            </a:r>
            <a:endParaRPr lang="en-US" sz="900" dirty="0"/>
          </a:p>
        </p:txBody>
      </p:sp>
      <p:sp>
        <p:nvSpPr>
          <p:cNvPr id="38" name="Text 36"/>
          <p:cNvSpPr/>
          <p:nvPr/>
        </p:nvSpPr>
        <p:spPr>
          <a:xfrm>
            <a:off x="6190488" y="2377440"/>
            <a:ext cx="2478024" cy="274320"/>
          </a:xfrm>
          <a:prstGeom prst="rect">
            <a:avLst/>
          </a:prstGeom>
          <a:noFill/>
          <a:ln/>
        </p:spPr>
        <p:txBody>
          <a:bodyPr wrap="square" lIns="0" tIns="0" rIns="0" bIns="0" rtlCol="0" anchor="ctr"/>
          <a:lstStyle/>
          <a:p>
            <a:pPr indent="0" marL="0">
              <a:buNone/>
            </a:pPr>
            <a:r>
              <a:rPr lang="en-US" sz="1800" b="1" dirty="0">
                <a:solidFill>
                  <a:srgbClr val="06B6D4"/>
                </a:solidFill>
                <a:latin typeface="Noto Sans CJK JP" pitchFamily="34" charset="0"/>
                <a:ea typeface="Noto Sans CJK JP" pitchFamily="34" charset="-122"/>
                <a:cs typeface="Noto Sans CJK JP" pitchFamily="34" charset="-120"/>
              </a:rPr>
              <a:t>67.6%</a:t>
            </a:r>
            <a:endParaRPr lang="en-US" sz="1800" dirty="0"/>
          </a:p>
        </p:txBody>
      </p:sp>
      <p:sp>
        <p:nvSpPr>
          <p:cNvPr id="39" name="Text 37"/>
          <p:cNvSpPr/>
          <p:nvPr/>
        </p:nvSpPr>
        <p:spPr>
          <a:xfrm>
            <a:off x="6190488" y="2651760"/>
            <a:ext cx="2478024" cy="182880"/>
          </a:xfrm>
          <a:prstGeom prst="rect">
            <a:avLst/>
          </a:prstGeom>
          <a:noFill/>
          <a:ln/>
        </p:spPr>
        <p:txBody>
          <a:bodyPr wrap="square" lIns="0" tIns="0" rIns="0" bIns="0" rtlCol="0" anchor="ctr"/>
          <a:lstStyle/>
          <a:p>
            <a:pPr indent="0" marL="0">
              <a:buNone/>
            </a:pPr>
            <a:r>
              <a:rPr lang="en-US" sz="900" dirty="0">
                <a:solidFill>
                  <a:srgbClr val="94A3B8"/>
                </a:solidFill>
                <a:latin typeface="Noto Sans CJK JP" pitchFamily="34" charset="0"/>
                <a:ea typeface="Noto Sans CJK JP" pitchFamily="34" charset="-122"/>
                <a:cs typeface="Noto Sans CJK JP" pitchFamily="34" charset="-120"/>
              </a:rPr>
              <a:t>OP $161.4億</a:t>
            </a:r>
            <a:endParaRPr lang="en-US" sz="900" dirty="0"/>
          </a:p>
        </p:txBody>
      </p:sp>
      <p:sp>
        <p:nvSpPr>
          <p:cNvPr id="40" name="Text 38"/>
          <p:cNvSpPr/>
          <p:nvPr/>
        </p:nvSpPr>
        <p:spPr>
          <a:xfrm>
            <a:off x="6190488" y="2907792"/>
            <a:ext cx="2478024" cy="182880"/>
          </a:xfrm>
          <a:prstGeom prst="rect">
            <a:avLst/>
          </a:prstGeom>
          <a:noFill/>
          <a:ln/>
        </p:spPr>
        <p:txBody>
          <a:bodyPr wrap="square" lIns="0" tIns="0" rIns="0" bIns="0" rtlCol="0" anchor="ctr"/>
          <a:lstStyle/>
          <a:p>
            <a:pPr indent="0" marL="0">
              <a:buNone/>
            </a:pPr>
            <a:r>
              <a:rPr lang="en-US" sz="900" dirty="0">
                <a:solidFill>
                  <a:srgbClr val="64748B"/>
                </a:solidFill>
                <a:latin typeface="Noto Sans CJK JP" pitchFamily="34" charset="0"/>
                <a:ea typeface="Noto Sans CJK JP" pitchFamily="34" charset="-122"/>
                <a:cs typeface="Noto Sans CJK JP" pitchFamily="34" charset="-120"/>
              </a:rPr>
              <a:t>1年リターン</a:t>
            </a:r>
            <a:endParaRPr lang="en-US" sz="900" dirty="0"/>
          </a:p>
        </p:txBody>
      </p:sp>
      <p:sp>
        <p:nvSpPr>
          <p:cNvPr id="41" name="Text 39"/>
          <p:cNvSpPr/>
          <p:nvPr/>
        </p:nvSpPr>
        <p:spPr>
          <a:xfrm>
            <a:off x="6190488" y="3090672"/>
            <a:ext cx="2478024" cy="274320"/>
          </a:xfrm>
          <a:prstGeom prst="rect">
            <a:avLst/>
          </a:prstGeom>
          <a:noFill/>
          <a:ln/>
        </p:spPr>
        <p:txBody>
          <a:bodyPr wrap="square" lIns="0" tIns="0" rIns="0" bIns="0" rtlCol="0" anchor="ctr"/>
          <a:lstStyle/>
          <a:p>
            <a:pPr indent="0" marL="0">
              <a:buNone/>
            </a:pPr>
            <a:r>
              <a:rPr lang="en-US" sz="1800" b="1" dirty="0">
                <a:solidFill>
                  <a:srgbClr val="06B6D4"/>
                </a:solidFill>
                <a:latin typeface="Noto Sans CJK JP" pitchFamily="34" charset="0"/>
                <a:ea typeface="Noto Sans CJK JP" pitchFamily="34" charset="-122"/>
                <a:cs typeface="Noto Sans CJK JP" pitchFamily="34" charset="-120"/>
              </a:rPr>
              <a:t>+562%</a:t>
            </a:r>
            <a:endParaRPr lang="en-US" sz="1800" dirty="0"/>
          </a:p>
        </p:txBody>
      </p:sp>
      <p:sp>
        <p:nvSpPr>
          <p:cNvPr id="42" name="Text 40"/>
          <p:cNvSpPr/>
          <p:nvPr/>
        </p:nvSpPr>
        <p:spPr>
          <a:xfrm>
            <a:off x="6190488" y="3364992"/>
            <a:ext cx="2478024" cy="182880"/>
          </a:xfrm>
          <a:prstGeom prst="rect">
            <a:avLst/>
          </a:prstGeom>
          <a:noFill/>
          <a:ln/>
        </p:spPr>
        <p:txBody>
          <a:bodyPr wrap="square" lIns="0" tIns="0" rIns="0" bIns="0" rtlCol="0" anchor="ctr"/>
          <a:lstStyle/>
          <a:p>
            <a:pPr indent="0" marL="0">
              <a:buNone/>
            </a:pPr>
            <a:r>
              <a:rPr lang="en-US" sz="900" dirty="0">
                <a:solidFill>
                  <a:srgbClr val="94A3B8"/>
                </a:solidFill>
                <a:latin typeface="Noto Sans CJK JP" pitchFamily="34" charset="0"/>
                <a:ea typeface="Noto Sans CJK JP" pitchFamily="34" charset="-122"/>
                <a:cs typeface="Noto Sans CJK JP" pitchFamily="34" charset="-120"/>
              </a:rPr>
              <a:t>$65 → $430</a:t>
            </a:r>
            <a:endParaRPr lang="en-US" sz="900" dirty="0"/>
          </a:p>
        </p:txBody>
      </p:sp>
      <p:sp>
        <p:nvSpPr>
          <p:cNvPr id="43" name="Text 41"/>
          <p:cNvSpPr/>
          <p:nvPr/>
        </p:nvSpPr>
        <p:spPr>
          <a:xfrm>
            <a:off x="320040" y="3840480"/>
            <a:ext cx="8503920" cy="1097280"/>
          </a:xfrm>
          <a:prstGeom prst="rect">
            <a:avLst/>
          </a:prstGeom>
          <a:solidFill>
            <a:srgbClr val="FFFFFF"/>
          </a:solidFill>
          <a:ln/>
          <a:effectLst>
            <a:outerShdw sx="100000" sy="100000" kx="0" ky="0" algn="bl" rotWithShape="0" blurRad="101600" dist="38100" dir="8100000">
              <a:srgbClr val="000000">
                <a:alpha val="12000"/>
              </a:srgbClr>
            </a:outerShdw>
          </a:effectLst>
        </p:spPr>
        <p:txBody>
          <a:bodyPr wrap="square" lIns="1270" tIns="1905" rIns="1905" bIns="1270" rtlCol="0" anchor="t"/>
          <a:lstStyle/>
          <a:p>
            <a:pPr indent="0" marL="0">
              <a:buNone/>
            </a:pPr>
            <a:r>
              <a:rPr lang="en-US" sz="1300" b="1" dirty="0">
                <a:solidFill>
                  <a:srgbClr val="0F172A"/>
                </a:solidFill>
              </a:rPr>
              <a:t>メモリ市場は「スーパーサイクル」の真只中</a:t>
            </a:r>
            <a:endParaRPr lang="en-US" sz="1300" dirty="0"/>
          </a:p>
          <a:p>
            <a:pPr indent="0" marL="0">
              <a:buNone/>
            </a:pPr>
            <a:endParaRPr lang="en-US" sz="1300" dirty="0"/>
          </a:p>
          <a:p>
            <a:pPr indent="0" marL="0">
              <a:buNone/>
            </a:pPr>
            <a:r>
              <a:rPr lang="en-US" sz="1100" dirty="0">
                <a:solidFill>
                  <a:srgbClr val="334155"/>
                </a:solidFill>
              </a:rPr>
              <a:t>DRAM契約価格はQ1 2026に前四半期比90〜95%上昇、NANDも55〜60%上昇という記録的価格環境。TrendForceは2026年メモリ市場を5,516億ドル、2027年には8,427億ドルと予測。AI需要が従来のシリコンサイクルの調整メカニズムを「破壊」し、価格弾力性の低い構造的な需要増がメモリ不足を長期化させている。</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AFC"/>
        </a:solidFill>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F172A"/>
          </a:solidFill>
          <a:ln/>
        </p:spPr>
      </p:sp>
      <p:pic>
        <p:nvPicPr>
          <p:cNvPr id="3" name="Image 0" descr="preencoded.png">    </p:cNvPr>
          <p:cNvPicPr>
            <a:picLocks noChangeAspect="1"/>
          </p:cNvPicPr>
          <p:nvPr/>
        </p:nvPicPr>
        <p:blipFill>
          <a:blip r:embed="rId1"/>
          <a:stretch>
            <a:fillRect/>
          </a:stretch>
        </p:blipFill>
        <p:spPr>
          <a:xfrm>
            <a:off x="457200" y="137160"/>
            <a:ext cx="411480" cy="411480"/>
          </a:xfrm>
          <a:prstGeom prst="rect">
            <a:avLst/>
          </a:prstGeom>
        </p:spPr>
      </p:pic>
      <p:sp>
        <p:nvSpPr>
          <p:cNvPr id="4" name="Text 1"/>
          <p:cNvSpPr/>
          <p:nvPr/>
        </p:nvSpPr>
        <p:spPr>
          <a:xfrm>
            <a:off x="1005840" y="109728"/>
            <a:ext cx="7315200" cy="502920"/>
          </a:xfrm>
          <a:prstGeom prst="rect">
            <a:avLst/>
          </a:prstGeom>
          <a:noFill/>
          <a:ln/>
        </p:spPr>
        <p:txBody>
          <a:bodyPr wrap="square" lIns="0" tIns="0" rIns="0" bIns="0" rtlCol="0" anchor="ctr"/>
          <a:lstStyle/>
          <a:p>
            <a:pPr indent="0" marL="0">
              <a:buNone/>
            </a:pPr>
            <a:r>
              <a:rPr lang="en-US" sz="2000" b="1" dirty="0">
                <a:solidFill>
                  <a:srgbClr val="FFFFFF"/>
                </a:solidFill>
                <a:latin typeface="Noto Sans CJK JP" pitchFamily="34" charset="0"/>
                <a:ea typeface="Noto Sans CJK JP" pitchFamily="34" charset="-122"/>
                <a:cs typeface="Noto Sans CJK JP" pitchFamily="34" charset="-120"/>
              </a:rPr>
              <a:t>① NAND・DRAMの基礎</a:t>
            </a:r>
            <a:endParaRPr lang="en-US" sz="2000" dirty="0"/>
          </a:p>
        </p:txBody>
      </p:sp>
      <p:graphicFrame>
        <p:nvGraphicFramePr>
          <p:cNvPr id="4" name="Table 0"/>
          <p:cNvGraphicFramePr>
            <a:graphicFrameLocks noGrp="1"/>
          </p:cNvGraphicFramePr>
          <p:nvPr>
            <p:extLst>
              <p:ext uri="{D42A27DB-BD31-4B8C-83A1-F6EECF244321}">
                <p14:modId xmlns:p14="http://schemas.microsoft.com/office/powerpoint/2010/main" val="1579011935"/>
              </p:ext>
            </p:extLst>
          </p:nvPr>
        </p:nvGraphicFramePr>
        <p:xfrm>
          <a:off x="457200" y="960120"/>
          <a:ext cx="8229600" cy="914400"/>
        </p:xfrm>
        <a:graphic>
          <a:graphicData uri="http://schemas.openxmlformats.org/drawingml/2006/table">
            <a:tbl>
              <a:tblPr/>
              <a:tblGrid>
                <a:gridCol w="1645920"/>
                <a:gridCol w="3291840"/>
                <a:gridCol w="3291840"/>
              </a:tblGrid>
              <a:tr h="320040">
                <a:tc>
                  <a:txBody>
                    <a:bodyPr/>
                    <a:lstStyle/>
                    <a:p>
                      <a:pPr indent="0" marL="0">
                        <a:buNone/>
                      </a:pPr>
                      <a:endParaRPr lang="en-US" sz="11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3B82F6"/>
                    </a:solidFill>
                  </a:tcPr>
                </a:tc>
                <a:tc>
                  <a:txBody>
                    <a:bodyPr/>
                    <a:lstStyle/>
                    <a:p>
                      <a:pPr indent="0" marL="0">
                        <a:buNone/>
                      </a:pPr>
                      <a:r>
                        <a:rPr lang="en-US" sz="1100" b="1" dirty="0">
                          <a:solidFill>
                            <a:srgbClr val="FFFFFF"/>
                          </a:solidFill>
                          <a:latin typeface="Noto Sans CJK JP" pitchFamily="34" charset="0"/>
                          <a:ea typeface="Noto Sans CJK JP" pitchFamily="34" charset="-122"/>
                          <a:cs typeface="Noto Sans CJK JP" pitchFamily="34" charset="-120"/>
                        </a:rPr>
                        <a:t>DRAM</a:t>
                      </a:r>
                      <a:endParaRPr lang="en-US" sz="11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3B82F6"/>
                    </a:solidFill>
                  </a:tcPr>
                </a:tc>
                <a:tc>
                  <a:txBody>
                    <a:bodyPr/>
                    <a:lstStyle/>
                    <a:p>
                      <a:pPr indent="0" marL="0">
                        <a:buNone/>
                      </a:pPr>
                      <a:r>
                        <a:rPr lang="en-US" sz="1100" b="1" dirty="0">
                          <a:solidFill>
                            <a:srgbClr val="FFFFFF"/>
                          </a:solidFill>
                          <a:latin typeface="Noto Sans CJK JP" pitchFamily="34" charset="0"/>
                          <a:ea typeface="Noto Sans CJK JP" pitchFamily="34" charset="-122"/>
                          <a:cs typeface="Noto Sans CJK JP" pitchFamily="34" charset="-120"/>
                        </a:rPr>
                        <a:t>NAND フラッシュ</a:t>
                      </a:r>
                      <a:endParaRPr lang="en-US" sz="11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3B82F6"/>
                    </a:solidFill>
                  </a:tcPr>
                </a:tc>
              </a:tr>
              <a:tr h="320040">
                <a:tc>
                  <a:txBody>
                    <a:bodyPr/>
                    <a:lstStyle/>
                    <a:p>
                      <a:pPr indent="0" marL="0">
                        <a:buNone/>
                      </a:pPr>
                      <a:r>
                        <a:rPr lang="en-US" sz="1000" b="1" dirty="0">
                          <a:solidFill>
                            <a:srgbClr val="0F172A"/>
                          </a:solidFill>
                          <a:latin typeface="Noto Sans CJK JP" pitchFamily="34" charset="0"/>
                          <a:ea typeface="Noto Sans CJK JP" pitchFamily="34" charset="-122"/>
                          <a:cs typeface="Noto Sans CJK JP" pitchFamily="34" charset="-120"/>
                        </a:rPr>
                        <a:t>種別</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揮発性メモリ</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不揮発性メモリ</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320040">
                <a:tc>
                  <a:txBody>
                    <a:bodyPr/>
                    <a:lstStyle/>
                    <a:p>
                      <a:pPr indent="0" marL="0">
                        <a:buNone/>
                      </a:pPr>
                      <a:r>
                        <a:rPr lang="en-US" sz="1000" b="1" dirty="0">
                          <a:solidFill>
                            <a:srgbClr val="0F172A"/>
                          </a:solidFill>
                          <a:latin typeface="Noto Sans CJK JP" pitchFamily="34" charset="0"/>
                          <a:ea typeface="Noto Sans CJK JP" pitchFamily="34" charset="-122"/>
                          <a:cs typeface="Noto Sans CJK JP" pitchFamily="34" charset="-120"/>
                        </a:rPr>
                        <a:t>速度</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ナノ秒（超高速）</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マイクロ秒（中速）</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320040">
                <a:tc>
                  <a:txBody>
                    <a:bodyPr/>
                    <a:lstStyle/>
                    <a:p>
                      <a:pPr indent="0" marL="0">
                        <a:buNone/>
                      </a:pPr>
                      <a:r>
                        <a:rPr lang="en-US" sz="1000" b="1" dirty="0">
                          <a:solidFill>
                            <a:srgbClr val="0F172A"/>
                          </a:solidFill>
                          <a:latin typeface="Noto Sans CJK JP" pitchFamily="34" charset="0"/>
                          <a:ea typeface="Noto Sans CJK JP" pitchFamily="34" charset="-122"/>
                          <a:cs typeface="Noto Sans CJK JP" pitchFamily="34" charset="-120"/>
                        </a:rPr>
                        <a:t>データ保持</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電源OFF→消失</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電源なしでも保持</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320040">
                <a:tc>
                  <a:txBody>
                    <a:bodyPr/>
                    <a:lstStyle/>
                    <a:p>
                      <a:pPr indent="0" marL="0">
                        <a:buNone/>
                      </a:pPr>
                      <a:r>
                        <a:rPr lang="en-US" sz="1000" b="1" dirty="0">
                          <a:solidFill>
                            <a:srgbClr val="0F172A"/>
                          </a:solidFill>
                          <a:latin typeface="Noto Sans CJK JP" pitchFamily="34" charset="0"/>
                          <a:ea typeface="Noto Sans CJK JP" pitchFamily="34" charset="-122"/>
                          <a:cs typeface="Noto Sans CJK JP" pitchFamily="34" charset="-120"/>
                        </a:rPr>
                        <a:t>主な用途</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PC/サーバーのメインメモリ</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SSD・スマホストレージ</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320040">
                <a:tc>
                  <a:txBody>
                    <a:bodyPr/>
                    <a:lstStyle/>
                    <a:p>
                      <a:pPr indent="0" marL="0">
                        <a:buNone/>
                      </a:pPr>
                      <a:r>
                        <a:rPr lang="en-US" sz="1000" b="1" dirty="0">
                          <a:solidFill>
                            <a:srgbClr val="0F172A"/>
                          </a:solidFill>
                          <a:latin typeface="Noto Sans CJK JP" pitchFamily="34" charset="0"/>
                          <a:ea typeface="Noto Sans CJK JP" pitchFamily="34" charset="-122"/>
                          <a:cs typeface="Noto Sans CJK JP" pitchFamily="34" charset="-120"/>
                        </a:rPr>
                        <a:t>主流規格</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DDR5 / LPDDR5X</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3D NAND（218〜332層）</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320040">
                <a:tc>
                  <a:txBody>
                    <a:bodyPr/>
                    <a:lstStyle/>
                    <a:p>
                      <a:pPr indent="0" marL="0">
                        <a:buNone/>
                      </a:pPr>
                      <a:r>
                        <a:rPr lang="en-US" sz="1000" b="1" dirty="0">
                          <a:solidFill>
                            <a:srgbClr val="0F172A"/>
                          </a:solidFill>
                          <a:latin typeface="Noto Sans CJK JP" pitchFamily="34" charset="0"/>
                          <a:ea typeface="Noto Sans CJK JP" pitchFamily="34" charset="-122"/>
                          <a:cs typeface="Noto Sans CJK JP" pitchFamily="34" charset="-120"/>
                        </a:rPr>
                        <a:t>2026年市場規模</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約4,043億ドル</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約1,473億ドル</a:t>
                      </a:r>
                      <a:endParaRPr lang="en-US" sz="1000" dirty="0">
                        <a:latin typeface="Noto Sans CJK JP" charset="0"/>
                        <a:ea typeface="Noto Sans CJK JP" charset="0"/>
                        <a:cs typeface="Noto Sans CJK JP"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bl>
          </a:graphicData>
        </a:graphic>
      </p:graphicFrame>
      <p:sp>
        <p:nvSpPr>
          <p:cNvPr id="6" name="Shape 2"/>
          <p:cNvSpPr/>
          <p:nvPr/>
        </p:nvSpPr>
        <p:spPr>
          <a:xfrm>
            <a:off x="457200" y="3383280"/>
            <a:ext cx="3840480" cy="150876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7" name="Shape 3"/>
          <p:cNvSpPr/>
          <p:nvPr/>
        </p:nvSpPr>
        <p:spPr>
          <a:xfrm>
            <a:off x="457200" y="3383280"/>
            <a:ext cx="64008" cy="1508760"/>
          </a:xfrm>
          <a:prstGeom prst="rect">
            <a:avLst/>
          </a:prstGeom>
          <a:solidFill>
            <a:srgbClr val="F59E0B"/>
          </a:solidFill>
          <a:ln/>
        </p:spPr>
      </p:sp>
      <p:sp>
        <p:nvSpPr>
          <p:cNvPr id="8" name="Text 4"/>
          <p:cNvSpPr/>
          <p:nvPr/>
        </p:nvSpPr>
        <p:spPr>
          <a:xfrm>
            <a:off x="685800" y="3456432"/>
            <a:ext cx="3474720" cy="274320"/>
          </a:xfrm>
          <a:prstGeom prst="rect">
            <a:avLst/>
          </a:prstGeom>
          <a:noFill/>
          <a:ln/>
        </p:spPr>
        <p:txBody>
          <a:bodyPr wrap="square" lIns="0" tIns="0" rIns="0" bIns="0" rtlCol="0" anchor="ctr"/>
          <a:lstStyle/>
          <a:p>
            <a:pPr indent="0" marL="0">
              <a:buNone/>
            </a:pPr>
            <a:r>
              <a:rPr lang="en-US" sz="1200" b="1" dirty="0">
                <a:solidFill>
                  <a:srgbClr val="0F172A"/>
                </a:solidFill>
                <a:latin typeface="Noto Sans CJK JP" pitchFamily="34" charset="0"/>
                <a:ea typeface="Noto Sans CJK JP" pitchFamily="34" charset="-122"/>
                <a:cs typeface="Noto Sans CJK JP" pitchFamily="34" charset="-120"/>
              </a:rPr>
              <a:t>シリコンサイクルの特性</a:t>
            </a:r>
            <a:endParaRPr lang="en-US" sz="1200" dirty="0"/>
          </a:p>
        </p:txBody>
      </p:sp>
      <p:sp>
        <p:nvSpPr>
          <p:cNvPr id="9" name="Text 5"/>
          <p:cNvSpPr/>
          <p:nvPr/>
        </p:nvSpPr>
        <p:spPr>
          <a:xfrm>
            <a:off x="685800" y="3767328"/>
            <a:ext cx="3474720" cy="1005840"/>
          </a:xfrm>
          <a:prstGeom prst="rect">
            <a:avLst/>
          </a:prstGeom>
          <a:noFill/>
          <a:ln/>
        </p:spPr>
        <p:txBody>
          <a:bodyPr wrap="square" lIns="0" tIns="0" rIns="0" bIns="0" rtlCol="0" anchor="ctr"/>
          <a:lstStyle/>
          <a:p>
            <a:pPr indent="0" marL="0">
              <a:buNone/>
            </a:pPr>
            <a:r>
              <a:rPr lang="en-US" sz="1000" dirty="0">
                <a:solidFill>
                  <a:srgbClr val="334155"/>
                </a:solidFill>
                <a:latin typeface="Noto Sans CJK JP" pitchFamily="34" charset="0"/>
                <a:ea typeface="Noto Sans CJK JP" pitchFamily="34" charset="-122"/>
                <a:cs typeface="Noto Sans CJK JP" pitchFamily="34" charset="-120"/>
              </a:rPr>
              <a:t>約4年周期で好況→過剰投資→供給過剰→価格暴落→設備投資抑制→供給不足→価格高騰を繰り返す。現在はAIという構造的需要ドライバーがこの調整メカニズムを破壊している。</a:t>
            </a:r>
            <a:endParaRPr lang="en-US" sz="1000" dirty="0"/>
          </a:p>
        </p:txBody>
      </p:sp>
      <p:sp>
        <p:nvSpPr>
          <p:cNvPr id="10" name="Shape 6"/>
          <p:cNvSpPr/>
          <p:nvPr/>
        </p:nvSpPr>
        <p:spPr>
          <a:xfrm>
            <a:off x="4572000" y="3383280"/>
            <a:ext cx="4114800" cy="150876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1" name="Shape 7"/>
          <p:cNvSpPr/>
          <p:nvPr/>
        </p:nvSpPr>
        <p:spPr>
          <a:xfrm>
            <a:off x="4572000" y="3383280"/>
            <a:ext cx="64008" cy="1508760"/>
          </a:xfrm>
          <a:prstGeom prst="rect">
            <a:avLst/>
          </a:prstGeom>
          <a:solidFill>
            <a:srgbClr val="3B82F6"/>
          </a:solidFill>
          <a:ln/>
        </p:spPr>
      </p:sp>
      <p:sp>
        <p:nvSpPr>
          <p:cNvPr id="12" name="Text 8"/>
          <p:cNvSpPr/>
          <p:nvPr/>
        </p:nvSpPr>
        <p:spPr>
          <a:xfrm>
            <a:off x="4800600" y="3456432"/>
            <a:ext cx="3749040" cy="274320"/>
          </a:xfrm>
          <a:prstGeom prst="rect">
            <a:avLst/>
          </a:prstGeom>
          <a:noFill/>
          <a:ln/>
        </p:spPr>
        <p:txBody>
          <a:bodyPr wrap="square" lIns="0" tIns="0" rIns="0" bIns="0" rtlCol="0" anchor="ctr"/>
          <a:lstStyle/>
          <a:p>
            <a:pPr indent="0" marL="0">
              <a:buNone/>
            </a:pPr>
            <a:r>
              <a:rPr lang="en-US" sz="1200" b="1" dirty="0">
                <a:solidFill>
                  <a:srgbClr val="0F172A"/>
                </a:solidFill>
                <a:latin typeface="Noto Sans CJK JP" pitchFamily="34" charset="0"/>
                <a:ea typeface="Noto Sans CJK JP" pitchFamily="34" charset="-122"/>
                <a:cs typeface="Noto Sans CJK JP" pitchFamily="34" charset="-120"/>
              </a:rPr>
              <a:t>DRAM市場シェア（2025年）</a:t>
            </a:r>
            <a:endParaRPr lang="en-US" sz="1200" dirty="0"/>
          </a:p>
        </p:txBody>
      </p:sp>
      <p:sp>
        <p:nvSpPr>
          <p:cNvPr id="13" name="Text 9"/>
          <p:cNvSpPr/>
          <p:nvPr/>
        </p:nvSpPr>
        <p:spPr>
          <a:xfrm>
            <a:off x="4800600" y="3767328"/>
            <a:ext cx="3749040" cy="1005840"/>
          </a:xfrm>
          <a:prstGeom prst="rect">
            <a:avLst/>
          </a:prstGeom>
          <a:noFill/>
          <a:ln/>
        </p:spPr>
        <p:txBody>
          <a:bodyPr wrap="square" lIns="0" tIns="0" rIns="0" bIns="0" rtlCol="0" anchor="ctr"/>
          <a:lstStyle/>
          <a:p>
            <a:pPr indent="0" marL="0">
              <a:buNone/>
            </a:pPr>
            <a:r>
              <a:rPr lang="en-US" sz="1000" dirty="0">
                <a:solidFill>
                  <a:srgbClr val="334155"/>
                </a:solidFill>
                <a:latin typeface="Noto Sans CJK JP" pitchFamily="34" charset="0"/>
                <a:ea typeface="Noto Sans CJK JP" pitchFamily="34" charset="-122"/>
                <a:cs typeface="Noto Sans CJK JP" pitchFamily="34" charset="-120"/>
              </a:rPr>
              <a:t>SK Hynix 34%  |  Samsung 33%  |  Micron 26%</a:t>
            </a:r>
            <a:endParaRPr lang="en-US" sz="1000" dirty="0"/>
          </a:p>
          <a:p>
            <a:pPr indent="0" marL="0">
              <a:buNone/>
            </a:pPr>
            <a:r>
              <a:rPr lang="en-US" sz="1000" dirty="0">
                <a:solidFill>
                  <a:srgbClr val="334155"/>
                </a:solidFill>
                <a:latin typeface="Noto Sans CJK JP" pitchFamily="34" charset="0"/>
                <a:ea typeface="Noto Sans CJK JP" pitchFamily="34" charset="-122"/>
                <a:cs typeface="Noto Sans CJK JP" pitchFamily="34" charset="-120"/>
              </a:rPr>
              <a:t>→ 上位3社で93%以上を占有する寡占市場</a:t>
            </a:r>
            <a:endParaRPr lang="en-US" sz="1000" dirty="0"/>
          </a:p>
          <a:p>
            <a:pPr indent="0" marL="0">
              <a:buNone/>
            </a:pPr>
            <a:endParaRPr lang="en-US" sz="1000" dirty="0"/>
          </a:p>
          <a:p>
            <a:pPr indent="0" marL="0">
              <a:buNone/>
            </a:pPr>
            <a:r>
              <a:rPr lang="en-US" sz="1000" dirty="0">
                <a:solidFill>
                  <a:srgbClr val="334155"/>
                </a:solidFill>
                <a:latin typeface="Noto Sans CJK JP" pitchFamily="34" charset="0"/>
                <a:ea typeface="Noto Sans CJK JP" pitchFamily="34" charset="-122"/>
                <a:cs typeface="Noto Sans CJK JP" pitchFamily="34" charset="-120"/>
              </a:rPr>
              <a:t>NAND: Samsung 33% / SK Hynix・Solidigm / キオクシア・WD / Micron</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AFC"/>
        </a:solidFill>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F172A"/>
          </a:solidFill>
          <a:ln/>
        </p:spPr>
      </p:sp>
      <p:pic>
        <p:nvPicPr>
          <p:cNvPr id="3" name="Image 0" descr="preencoded.png">    </p:cNvPr>
          <p:cNvPicPr>
            <a:picLocks noChangeAspect="1"/>
          </p:cNvPicPr>
          <p:nvPr/>
        </p:nvPicPr>
        <p:blipFill>
          <a:blip r:embed="rId1"/>
          <a:stretch>
            <a:fillRect/>
          </a:stretch>
        </p:blipFill>
        <p:spPr>
          <a:xfrm>
            <a:off x="457200" y="137160"/>
            <a:ext cx="411480" cy="411480"/>
          </a:xfrm>
          <a:prstGeom prst="rect">
            <a:avLst/>
          </a:prstGeom>
        </p:spPr>
      </p:pic>
      <p:sp>
        <p:nvSpPr>
          <p:cNvPr id="4" name="Text 1"/>
          <p:cNvSpPr/>
          <p:nvPr/>
        </p:nvSpPr>
        <p:spPr>
          <a:xfrm>
            <a:off x="1005840" y="109728"/>
            <a:ext cx="7772400" cy="502920"/>
          </a:xfrm>
          <a:prstGeom prst="rect">
            <a:avLst/>
          </a:prstGeom>
          <a:noFill/>
          <a:ln/>
        </p:spPr>
        <p:txBody>
          <a:bodyPr wrap="square" lIns="0" tIns="0" rIns="0" bIns="0" rtlCol="0" anchor="ctr"/>
          <a:lstStyle/>
          <a:p>
            <a:pPr indent="0" marL="0">
              <a:buNone/>
            </a:pPr>
            <a:r>
              <a:rPr lang="en-US" sz="2000" b="1" dirty="0">
                <a:solidFill>
                  <a:srgbClr val="FFFFFF"/>
                </a:solidFill>
                <a:latin typeface="Noto Sans CJK JP" pitchFamily="34" charset="0"/>
                <a:ea typeface="Noto Sans CJK JP" pitchFamily="34" charset="-122"/>
                <a:cs typeface="Noto Sans CJK JP" pitchFamily="34" charset="-120"/>
              </a:rPr>
              <a:t>HBM（High Bandwidth Memory）— AI時代の主役</a:t>
            </a:r>
            <a:endParaRPr lang="en-US" sz="2000" dirty="0"/>
          </a:p>
        </p:txBody>
      </p:sp>
      <p:sp>
        <p:nvSpPr>
          <p:cNvPr id="5" name="Shape 2"/>
          <p:cNvSpPr/>
          <p:nvPr/>
        </p:nvSpPr>
        <p:spPr>
          <a:xfrm>
            <a:off x="457200" y="960120"/>
            <a:ext cx="8229600" cy="109728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6" name="Text 3"/>
          <p:cNvSpPr/>
          <p:nvPr/>
        </p:nvSpPr>
        <p:spPr>
          <a:xfrm>
            <a:off x="640080" y="1024128"/>
            <a:ext cx="7863840" cy="960120"/>
          </a:xfrm>
          <a:prstGeom prst="rect">
            <a:avLst/>
          </a:prstGeom>
          <a:noFill/>
          <a:ln/>
        </p:spPr>
        <p:txBody>
          <a:bodyPr wrap="square" lIns="0" tIns="0" rIns="0" bIns="0" rtlCol="0" anchor="t"/>
          <a:lstStyle/>
          <a:p>
            <a:pPr indent="0" marL="0">
              <a:buNone/>
            </a:pPr>
            <a:r>
              <a:rPr lang="en-US" sz="1200" b="1" dirty="0">
                <a:solidFill>
                  <a:srgbClr val="0F172A"/>
                </a:solidFill>
              </a:rPr>
              <a:t>HBMとは：</a:t>
            </a:r>
            <a:endParaRPr lang="en-US" sz="1200" dirty="0"/>
          </a:p>
          <a:p>
            <a:pPr indent="0" marL="0">
              <a:buNone/>
            </a:pPr>
            <a:r>
              <a:rPr lang="en-US" sz="1100" dirty="0">
                <a:solidFill>
                  <a:srgbClr val="334155"/>
                </a:solidFill>
              </a:rPr>
              <a:t>複数のDRAMダイをTSV技術で垂直積層し、インターポーザーでGPU/AIアクセラレータと直結する広帯域メモリ。標準DRAMの32ビット幅に対し、HBMは1,024ビット幅のバスで桁違いの帯域幅を実現。HBM4ではバス幅が2,048ビットに拡張される。</a:t>
            </a:r>
            <a:endParaRPr lang="en-US" sz="1200" dirty="0"/>
          </a:p>
        </p:txBody>
      </p:sp>
      <p:sp>
        <p:nvSpPr>
          <p:cNvPr id="7" name="Shape 4"/>
          <p:cNvSpPr/>
          <p:nvPr/>
        </p:nvSpPr>
        <p:spPr>
          <a:xfrm>
            <a:off x="457200" y="2286000"/>
            <a:ext cx="3840480" cy="64008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8" name="Shape 5"/>
          <p:cNvSpPr/>
          <p:nvPr/>
        </p:nvSpPr>
        <p:spPr>
          <a:xfrm>
            <a:off x="457200" y="2286000"/>
            <a:ext cx="64008" cy="640080"/>
          </a:xfrm>
          <a:prstGeom prst="rect">
            <a:avLst/>
          </a:prstGeom>
          <a:solidFill>
            <a:srgbClr val="3B82F6"/>
          </a:solidFill>
          <a:ln/>
        </p:spPr>
      </p:sp>
      <p:sp>
        <p:nvSpPr>
          <p:cNvPr id="9" name="Text 6"/>
          <p:cNvSpPr/>
          <p:nvPr/>
        </p:nvSpPr>
        <p:spPr>
          <a:xfrm>
            <a:off x="640080" y="2331720"/>
            <a:ext cx="1097280" cy="274320"/>
          </a:xfrm>
          <a:prstGeom prst="rect">
            <a:avLst/>
          </a:prstGeom>
          <a:noFill/>
          <a:ln/>
        </p:spPr>
        <p:txBody>
          <a:bodyPr wrap="square" lIns="0" tIns="0" rIns="0" bIns="0" rtlCol="0" anchor="ctr"/>
          <a:lstStyle/>
          <a:p>
            <a:pPr indent="0" marL="0">
              <a:buNone/>
            </a:pPr>
            <a:r>
              <a:rPr lang="en-US" sz="1400" b="1" dirty="0">
                <a:solidFill>
                  <a:srgbClr val="0F172A"/>
                </a:solidFill>
                <a:latin typeface="Noto Sans CJK JP" pitchFamily="34" charset="0"/>
                <a:ea typeface="Noto Sans CJK JP" pitchFamily="34" charset="-122"/>
                <a:cs typeface="Noto Sans CJK JP" pitchFamily="34" charset="-120"/>
              </a:rPr>
              <a:t>HBM3E</a:t>
            </a:r>
            <a:endParaRPr lang="en-US" sz="1400" dirty="0"/>
          </a:p>
        </p:txBody>
      </p:sp>
      <p:sp>
        <p:nvSpPr>
          <p:cNvPr id="10" name="Text 7"/>
          <p:cNvSpPr/>
          <p:nvPr/>
        </p:nvSpPr>
        <p:spPr>
          <a:xfrm>
            <a:off x="640080" y="2606040"/>
            <a:ext cx="3474720" cy="228600"/>
          </a:xfrm>
          <a:prstGeom prst="rect">
            <a:avLst/>
          </a:prstGeom>
          <a:noFill/>
          <a:ln/>
        </p:spPr>
        <p:txBody>
          <a:bodyPr wrap="square" lIns="0" tIns="0" rIns="0" bIns="0" rtlCol="0" anchor="ctr"/>
          <a:lstStyle/>
          <a:p>
            <a:pPr indent="0" marL="0">
              <a:buNone/>
            </a:pPr>
            <a:r>
              <a:rPr lang="en-US" sz="1000" dirty="0">
                <a:solidFill>
                  <a:srgbClr val="64748B"/>
                </a:solidFill>
                <a:latin typeface="Noto Sans CJK JP" pitchFamily="34" charset="0"/>
                <a:ea typeface="Noto Sans CJK JP" pitchFamily="34" charset="-122"/>
                <a:cs typeface="Noto Sans CJK JP" pitchFamily="34" charset="-120"/>
              </a:rPr>
              <a:t>帯域: 1.2TB/s  |  容量: 36GB (12層)</a:t>
            </a:r>
            <a:endParaRPr lang="en-US" sz="1000" dirty="0"/>
          </a:p>
        </p:txBody>
      </p:sp>
      <p:sp>
        <p:nvSpPr>
          <p:cNvPr id="11" name="Text 8"/>
          <p:cNvSpPr/>
          <p:nvPr/>
        </p:nvSpPr>
        <p:spPr>
          <a:xfrm>
            <a:off x="3200400" y="2331720"/>
            <a:ext cx="1005840" cy="274320"/>
          </a:xfrm>
          <a:prstGeom prst="rect">
            <a:avLst/>
          </a:prstGeom>
          <a:noFill/>
          <a:ln/>
        </p:spPr>
        <p:txBody>
          <a:bodyPr wrap="square" lIns="0" tIns="0" rIns="0" bIns="0" rtlCol="0" anchor="ctr"/>
          <a:lstStyle/>
          <a:p>
            <a:pPr algn="r" indent="0" marL="0">
              <a:buNone/>
            </a:pPr>
            <a:r>
              <a:rPr lang="en-US" sz="1000" b="1" dirty="0">
                <a:solidFill>
                  <a:srgbClr val="3B82F6"/>
                </a:solidFill>
                <a:latin typeface="Noto Sans CJK JP" pitchFamily="34" charset="0"/>
                <a:ea typeface="Noto Sans CJK JP" pitchFamily="34" charset="-122"/>
                <a:cs typeface="Noto Sans CJK JP" pitchFamily="34" charset="-120"/>
              </a:rPr>
              <a:t>現行主力</a:t>
            </a:r>
            <a:endParaRPr lang="en-US" sz="1000" dirty="0"/>
          </a:p>
        </p:txBody>
      </p:sp>
      <p:sp>
        <p:nvSpPr>
          <p:cNvPr id="12" name="Shape 9"/>
          <p:cNvSpPr/>
          <p:nvPr/>
        </p:nvSpPr>
        <p:spPr>
          <a:xfrm>
            <a:off x="457200" y="3063240"/>
            <a:ext cx="3840480" cy="64008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3" name="Shape 10"/>
          <p:cNvSpPr/>
          <p:nvPr/>
        </p:nvSpPr>
        <p:spPr>
          <a:xfrm>
            <a:off x="457200" y="3063240"/>
            <a:ext cx="64008" cy="640080"/>
          </a:xfrm>
          <a:prstGeom prst="rect">
            <a:avLst/>
          </a:prstGeom>
          <a:solidFill>
            <a:srgbClr val="10B981"/>
          </a:solidFill>
          <a:ln/>
        </p:spPr>
      </p:sp>
      <p:sp>
        <p:nvSpPr>
          <p:cNvPr id="14" name="Text 11"/>
          <p:cNvSpPr/>
          <p:nvPr/>
        </p:nvSpPr>
        <p:spPr>
          <a:xfrm>
            <a:off x="640080" y="3108960"/>
            <a:ext cx="1097280" cy="274320"/>
          </a:xfrm>
          <a:prstGeom prst="rect">
            <a:avLst/>
          </a:prstGeom>
          <a:noFill/>
          <a:ln/>
        </p:spPr>
        <p:txBody>
          <a:bodyPr wrap="square" lIns="0" tIns="0" rIns="0" bIns="0" rtlCol="0" anchor="ctr"/>
          <a:lstStyle/>
          <a:p>
            <a:pPr indent="0" marL="0">
              <a:buNone/>
            </a:pPr>
            <a:r>
              <a:rPr lang="en-US" sz="1400" b="1" dirty="0">
                <a:solidFill>
                  <a:srgbClr val="0F172A"/>
                </a:solidFill>
                <a:latin typeface="Noto Sans CJK JP" pitchFamily="34" charset="0"/>
                <a:ea typeface="Noto Sans CJK JP" pitchFamily="34" charset="-122"/>
                <a:cs typeface="Noto Sans CJK JP" pitchFamily="34" charset="-120"/>
              </a:rPr>
              <a:t>HBM4</a:t>
            </a:r>
            <a:endParaRPr lang="en-US" sz="1400" dirty="0"/>
          </a:p>
        </p:txBody>
      </p:sp>
      <p:sp>
        <p:nvSpPr>
          <p:cNvPr id="15" name="Text 12"/>
          <p:cNvSpPr/>
          <p:nvPr/>
        </p:nvSpPr>
        <p:spPr>
          <a:xfrm>
            <a:off x="640080" y="3383280"/>
            <a:ext cx="3474720" cy="228600"/>
          </a:xfrm>
          <a:prstGeom prst="rect">
            <a:avLst/>
          </a:prstGeom>
          <a:noFill/>
          <a:ln/>
        </p:spPr>
        <p:txBody>
          <a:bodyPr wrap="square" lIns="0" tIns="0" rIns="0" bIns="0" rtlCol="0" anchor="ctr"/>
          <a:lstStyle/>
          <a:p>
            <a:pPr indent="0" marL="0">
              <a:buNone/>
            </a:pPr>
            <a:r>
              <a:rPr lang="en-US" sz="1000" dirty="0">
                <a:solidFill>
                  <a:srgbClr val="64748B"/>
                </a:solidFill>
                <a:latin typeface="Noto Sans CJK JP" pitchFamily="34" charset="0"/>
                <a:ea typeface="Noto Sans CJK JP" pitchFamily="34" charset="-122"/>
                <a:cs typeface="Noto Sans CJK JP" pitchFamily="34" charset="-120"/>
              </a:rPr>
              <a:t>帯域: 2TB/s+  |  容量: 48GB+</a:t>
            </a:r>
            <a:endParaRPr lang="en-US" sz="1000" dirty="0"/>
          </a:p>
        </p:txBody>
      </p:sp>
      <p:sp>
        <p:nvSpPr>
          <p:cNvPr id="16" name="Text 13"/>
          <p:cNvSpPr/>
          <p:nvPr/>
        </p:nvSpPr>
        <p:spPr>
          <a:xfrm>
            <a:off x="3200400" y="3108960"/>
            <a:ext cx="1005840" cy="274320"/>
          </a:xfrm>
          <a:prstGeom prst="rect">
            <a:avLst/>
          </a:prstGeom>
          <a:noFill/>
          <a:ln/>
        </p:spPr>
        <p:txBody>
          <a:bodyPr wrap="square" lIns="0" tIns="0" rIns="0" bIns="0" rtlCol="0" anchor="ctr"/>
          <a:lstStyle/>
          <a:p>
            <a:pPr algn="r" indent="0" marL="0">
              <a:buNone/>
            </a:pPr>
            <a:r>
              <a:rPr lang="en-US" sz="1000" b="1" dirty="0">
                <a:solidFill>
                  <a:srgbClr val="10B981"/>
                </a:solidFill>
                <a:latin typeface="Noto Sans CJK JP" pitchFamily="34" charset="0"/>
                <a:ea typeface="Noto Sans CJK JP" pitchFamily="34" charset="-122"/>
                <a:cs typeface="Noto Sans CJK JP" pitchFamily="34" charset="-120"/>
              </a:rPr>
              <a:t>2026年量産開始</a:t>
            </a:r>
            <a:endParaRPr lang="en-US" sz="1000" dirty="0"/>
          </a:p>
        </p:txBody>
      </p:sp>
      <p:sp>
        <p:nvSpPr>
          <p:cNvPr id="17" name="Shape 14"/>
          <p:cNvSpPr/>
          <p:nvPr/>
        </p:nvSpPr>
        <p:spPr>
          <a:xfrm>
            <a:off x="4572000" y="2286000"/>
            <a:ext cx="4114800" cy="182880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8" name="Shape 15"/>
          <p:cNvSpPr/>
          <p:nvPr/>
        </p:nvSpPr>
        <p:spPr>
          <a:xfrm>
            <a:off x="4572000" y="2286000"/>
            <a:ext cx="64008" cy="1828800"/>
          </a:xfrm>
          <a:prstGeom prst="rect">
            <a:avLst/>
          </a:prstGeom>
          <a:solidFill>
            <a:srgbClr val="8B5CF6"/>
          </a:solidFill>
          <a:ln/>
        </p:spPr>
      </p:sp>
      <p:sp>
        <p:nvSpPr>
          <p:cNvPr id="19" name="Text 16"/>
          <p:cNvSpPr/>
          <p:nvPr/>
        </p:nvSpPr>
        <p:spPr>
          <a:xfrm>
            <a:off x="4800600" y="2331720"/>
            <a:ext cx="3749040" cy="274320"/>
          </a:xfrm>
          <a:prstGeom prst="rect">
            <a:avLst/>
          </a:prstGeom>
          <a:noFill/>
          <a:ln/>
        </p:spPr>
        <p:txBody>
          <a:bodyPr wrap="square" lIns="0" tIns="0" rIns="0" bIns="0" rtlCol="0" anchor="ctr"/>
          <a:lstStyle/>
          <a:p>
            <a:pPr indent="0" marL="0">
              <a:buNone/>
            </a:pPr>
            <a:r>
              <a:rPr lang="en-US" sz="1300" b="1" dirty="0">
                <a:solidFill>
                  <a:srgbClr val="0F172A"/>
                </a:solidFill>
                <a:latin typeface="Noto Sans CJK JP" pitchFamily="34" charset="0"/>
                <a:ea typeface="Noto Sans CJK JP" pitchFamily="34" charset="-122"/>
                <a:cs typeface="Noto Sans CJK JP" pitchFamily="34" charset="-120"/>
              </a:rPr>
              <a:t>HBM市場</a:t>
            </a:r>
            <a:endParaRPr lang="en-US" sz="1300" dirty="0"/>
          </a:p>
        </p:txBody>
      </p:sp>
      <p:sp>
        <p:nvSpPr>
          <p:cNvPr id="20" name="Text 17"/>
          <p:cNvSpPr/>
          <p:nvPr/>
        </p:nvSpPr>
        <p:spPr>
          <a:xfrm>
            <a:off x="4800600" y="2651760"/>
            <a:ext cx="3749040" cy="1371600"/>
          </a:xfrm>
          <a:prstGeom prst="rect">
            <a:avLst/>
          </a:prstGeom>
          <a:noFill/>
          <a:ln/>
        </p:spPr>
        <p:txBody>
          <a:bodyPr wrap="square" lIns="0" tIns="0" rIns="0" bIns="0" rtlCol="0" anchor="ctr"/>
          <a:lstStyle/>
          <a:p>
            <a:pPr indent="0" marL="0">
              <a:buNone/>
            </a:pPr>
            <a:r>
              <a:rPr lang="en-US" sz="1000" dirty="0">
                <a:solidFill>
                  <a:srgbClr val="334155"/>
                </a:solidFill>
                <a:latin typeface="Noto Sans CJK JP" pitchFamily="34" charset="0"/>
                <a:ea typeface="Noto Sans CJK JP" pitchFamily="34" charset="-122"/>
                <a:cs typeface="Noto Sans CJK JP" pitchFamily="34" charset="-120"/>
              </a:rPr>
              <a:t>2026年市場規模: 546億ドル（前年比+58%）</a:t>
            </a:r>
            <a:endParaRPr lang="en-US" sz="1000" dirty="0"/>
          </a:p>
          <a:p>
            <a:pPr indent="0" marL="0">
              <a:buNone/>
            </a:pPr>
            <a:r>
              <a:rPr lang="en-US" sz="1000" dirty="0">
                <a:solidFill>
                  <a:srgbClr val="334155"/>
                </a:solidFill>
                <a:latin typeface="Noto Sans CJK JP" pitchFamily="34" charset="0"/>
                <a:ea typeface="Noto Sans CJK JP" pitchFamily="34" charset="-122"/>
                <a:cs typeface="Noto Sans CJK JP" pitchFamily="34" charset="-120"/>
              </a:rPr>
              <a:t>2028年予測: 1,000億ドル超</a:t>
            </a:r>
            <a:endParaRPr lang="en-US" sz="1000" dirty="0"/>
          </a:p>
          <a:p>
            <a:pPr indent="0" marL="0">
              <a:buNone/>
            </a:pPr>
            <a:endParaRPr lang="en-US" sz="1000" dirty="0"/>
          </a:p>
          <a:p>
            <a:pPr indent="0" marL="0">
              <a:buNone/>
            </a:pPr>
            <a:r>
              <a:rPr lang="en-US" sz="1000" dirty="0">
                <a:solidFill>
                  <a:srgbClr val="334155"/>
                </a:solidFill>
                <a:latin typeface="Noto Sans CJK JP" pitchFamily="34" charset="0"/>
                <a:ea typeface="Noto Sans CJK JP" pitchFamily="34" charset="-122"/>
                <a:cs typeface="Noto Sans CJK JP" pitchFamily="34" charset="-120"/>
              </a:rPr>
              <a:t>シェア（2025Q3）:</a:t>
            </a:r>
            <a:endParaRPr lang="en-US" sz="1000" dirty="0"/>
          </a:p>
          <a:p>
            <a:pPr indent="0" marL="0">
              <a:buNone/>
            </a:pPr>
            <a:r>
              <a:rPr lang="en-US" sz="1000" dirty="0">
                <a:solidFill>
                  <a:srgbClr val="334155"/>
                </a:solidFill>
                <a:latin typeface="Noto Sans CJK JP" pitchFamily="34" charset="0"/>
                <a:ea typeface="Noto Sans CJK JP" pitchFamily="34" charset="-122"/>
                <a:cs typeface="Noto Sans CJK JP" pitchFamily="34" charset="-120"/>
              </a:rPr>
              <a:t>  SK Hynix 57% &gt; Samsung 22% &gt; Micron 21%</a:t>
            </a:r>
            <a:endParaRPr lang="en-US" sz="1000" dirty="0"/>
          </a:p>
          <a:p>
            <a:pPr indent="0" marL="0">
              <a:buNone/>
            </a:pPr>
            <a:endParaRPr lang="en-US" sz="1000" dirty="0"/>
          </a:p>
          <a:p>
            <a:pPr indent="0" marL="0">
              <a:buNone/>
            </a:pPr>
            <a:r>
              <a:rPr lang="en-US" sz="1000" dirty="0">
                <a:solidFill>
                  <a:srgbClr val="334155"/>
                </a:solidFill>
                <a:latin typeface="Noto Sans CJK JP" pitchFamily="34" charset="0"/>
                <a:ea typeface="Noto Sans CJK JP" pitchFamily="34" charset="-122"/>
                <a:cs typeface="Noto Sans CJK JP" pitchFamily="34" charset="-120"/>
              </a:rPr>
              <a:t>構造的影響: HBM 1GB生産 = 汎用DRAM 4倍分の</a:t>
            </a:r>
            <a:endParaRPr lang="en-US" sz="1000" dirty="0"/>
          </a:p>
          <a:p>
            <a:pPr indent="0" marL="0">
              <a:buNone/>
            </a:pPr>
            <a:r>
              <a:rPr lang="en-US" sz="1000" dirty="0">
                <a:solidFill>
                  <a:srgbClr val="334155"/>
                </a:solidFill>
                <a:latin typeface="Noto Sans CJK JP" pitchFamily="34" charset="0"/>
                <a:ea typeface="Noto Sans CJK JP" pitchFamily="34" charset="-122"/>
                <a:cs typeface="Noto Sans CJK JP" pitchFamily="34" charset="-120"/>
              </a:rPr>
              <a:t>ウエハ消費 → 汎用DRAM供給を直接圧迫</a:t>
            </a:r>
            <a:endParaRPr lang="en-US" sz="1000" dirty="0"/>
          </a:p>
        </p:txBody>
      </p:sp>
      <p:sp>
        <p:nvSpPr>
          <p:cNvPr id="21" name="Shape 18"/>
          <p:cNvSpPr/>
          <p:nvPr/>
        </p:nvSpPr>
        <p:spPr>
          <a:xfrm>
            <a:off x="457200" y="4297680"/>
            <a:ext cx="8229600" cy="548640"/>
          </a:xfrm>
          <a:prstGeom prst="rect">
            <a:avLst/>
          </a:prstGeom>
          <a:solidFill>
            <a:srgbClr val="0F172A"/>
          </a:solidFill>
          <a:ln/>
        </p:spPr>
      </p:sp>
      <p:sp>
        <p:nvSpPr>
          <p:cNvPr id="22" name="Text 19"/>
          <p:cNvSpPr/>
          <p:nvPr/>
        </p:nvSpPr>
        <p:spPr>
          <a:xfrm>
            <a:off x="640080" y="4343400"/>
            <a:ext cx="7863840" cy="457200"/>
          </a:xfrm>
          <a:prstGeom prst="rect">
            <a:avLst/>
          </a:prstGeom>
          <a:noFill/>
          <a:ln/>
        </p:spPr>
        <p:txBody>
          <a:bodyPr wrap="square" lIns="0" tIns="0" rIns="0" bIns="0" rtlCol="0" anchor="ctr"/>
          <a:lstStyle/>
          <a:p>
            <a:pPr indent="0" marL="0">
              <a:buNone/>
            </a:pPr>
            <a:r>
              <a:rPr lang="en-US" sz="1100" b="1" dirty="0">
                <a:solidFill>
                  <a:srgbClr val="60A5FA"/>
                </a:solidFill>
                <a:latin typeface="Noto Sans CJK JP" pitchFamily="34" charset="0"/>
                <a:ea typeface="Noto Sans CJK JP" pitchFamily="34" charset="-122"/>
                <a:cs typeface="Noto Sans CJK JP" pitchFamily="34" charset="-120"/>
              </a:rPr>
              <a:t>HBMの増産はゼロサム構造 → AI向けメモリ増産が消費者向けDRAM・NANDの供給不足を同時に引き起こす</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AFC"/>
        </a:solidFill>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F172A"/>
          </a:solidFill>
          <a:ln/>
        </p:spPr>
      </p:sp>
      <p:pic>
        <p:nvPicPr>
          <p:cNvPr id="3" name="Image 0" descr="preencoded.png">    </p:cNvPr>
          <p:cNvPicPr>
            <a:picLocks noChangeAspect="1"/>
          </p:cNvPicPr>
          <p:nvPr/>
        </p:nvPicPr>
        <p:blipFill>
          <a:blip r:embed="rId1"/>
          <a:stretch>
            <a:fillRect/>
          </a:stretch>
        </p:blipFill>
        <p:spPr>
          <a:xfrm>
            <a:off x="457200" y="137160"/>
            <a:ext cx="411480" cy="411480"/>
          </a:xfrm>
          <a:prstGeom prst="rect">
            <a:avLst/>
          </a:prstGeom>
        </p:spPr>
      </p:pic>
      <p:sp>
        <p:nvSpPr>
          <p:cNvPr id="4" name="Text 1"/>
          <p:cNvSpPr/>
          <p:nvPr/>
        </p:nvSpPr>
        <p:spPr>
          <a:xfrm>
            <a:off x="1005840" y="109728"/>
            <a:ext cx="7315200" cy="502920"/>
          </a:xfrm>
          <a:prstGeom prst="rect">
            <a:avLst/>
          </a:prstGeom>
          <a:noFill/>
          <a:ln/>
        </p:spPr>
        <p:txBody>
          <a:bodyPr wrap="square" lIns="0" tIns="0" rIns="0" bIns="0" rtlCol="0" anchor="ctr"/>
          <a:lstStyle/>
          <a:p>
            <a:pPr indent="0" marL="0">
              <a:buNone/>
            </a:pPr>
            <a:r>
              <a:rPr lang="en-US" sz="2000" b="1" dirty="0">
                <a:solidFill>
                  <a:srgbClr val="FFFFFF"/>
                </a:solidFill>
                <a:latin typeface="Noto Sans CJK JP" pitchFamily="34" charset="0"/>
                <a:ea typeface="Noto Sans CJK JP" pitchFamily="34" charset="-122"/>
                <a:cs typeface="Noto Sans CJK JP" pitchFamily="34" charset="-120"/>
              </a:rPr>
              <a:t>② キオクシアのIPO・上場経緯</a:t>
            </a:r>
            <a:endParaRPr lang="en-US" sz="2000" dirty="0"/>
          </a:p>
        </p:txBody>
      </p:sp>
      <p:sp>
        <p:nvSpPr>
          <p:cNvPr id="5" name="Shape 2"/>
          <p:cNvSpPr/>
          <p:nvPr/>
        </p:nvSpPr>
        <p:spPr>
          <a:xfrm>
            <a:off x="457200" y="960120"/>
            <a:ext cx="1097280" cy="365760"/>
          </a:xfrm>
          <a:prstGeom prst="rect">
            <a:avLst/>
          </a:prstGeom>
          <a:solidFill>
            <a:srgbClr val="3B82F6"/>
          </a:solidFill>
          <a:ln/>
        </p:spPr>
      </p:sp>
      <p:sp>
        <p:nvSpPr>
          <p:cNvPr id="6" name="Text 3"/>
          <p:cNvSpPr/>
          <p:nvPr/>
        </p:nvSpPr>
        <p:spPr>
          <a:xfrm>
            <a:off x="457200" y="960120"/>
            <a:ext cx="1097280" cy="365760"/>
          </a:xfrm>
          <a:prstGeom prst="rect">
            <a:avLst/>
          </a:prstGeom>
          <a:noFill/>
          <a:ln/>
        </p:spPr>
        <p:txBody>
          <a:bodyPr wrap="square" lIns="0" tIns="0" rIns="0" bIns="0" rtlCol="0" anchor="ctr"/>
          <a:lstStyle/>
          <a:p>
            <a:pPr algn="ctr" indent="0" marL="0">
              <a:buNone/>
            </a:pPr>
            <a:r>
              <a:rPr lang="en-US" sz="1100" b="1" dirty="0">
                <a:solidFill>
                  <a:srgbClr val="FFFFFF"/>
                </a:solidFill>
                <a:latin typeface="Noto Sans CJK JP" pitchFamily="34" charset="0"/>
                <a:ea typeface="Noto Sans CJK JP" pitchFamily="34" charset="-122"/>
                <a:cs typeface="Noto Sans CJK JP" pitchFamily="34" charset="-120"/>
              </a:rPr>
              <a:t>2017</a:t>
            </a:r>
            <a:endParaRPr lang="en-US" sz="1100" dirty="0"/>
          </a:p>
        </p:txBody>
      </p:sp>
      <p:sp>
        <p:nvSpPr>
          <p:cNvPr id="7" name="Text 4"/>
          <p:cNvSpPr/>
          <p:nvPr/>
        </p:nvSpPr>
        <p:spPr>
          <a:xfrm>
            <a:off x="1691640" y="960120"/>
            <a:ext cx="3337560" cy="365760"/>
          </a:xfrm>
          <a:prstGeom prst="rect">
            <a:avLst/>
          </a:prstGeom>
          <a:noFill/>
          <a:ln/>
        </p:spPr>
        <p:txBody>
          <a:bodyPr wrap="square" lIns="0" tIns="0" rIns="0" bIns="0" rtlCol="0" anchor="ct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東芝が半導体メモリ事業を「東芝メモリ」として分社化</a:t>
            </a:r>
            <a:endParaRPr lang="en-US" sz="1000" dirty="0"/>
          </a:p>
        </p:txBody>
      </p:sp>
      <p:sp>
        <p:nvSpPr>
          <p:cNvPr id="8" name="Shape 5"/>
          <p:cNvSpPr/>
          <p:nvPr/>
        </p:nvSpPr>
        <p:spPr>
          <a:xfrm>
            <a:off x="960120" y="1325880"/>
            <a:ext cx="73152" cy="137160"/>
          </a:xfrm>
          <a:prstGeom prst="rect">
            <a:avLst/>
          </a:prstGeom>
          <a:solidFill>
            <a:srgbClr val="E2E8F0"/>
          </a:solidFill>
          <a:ln/>
        </p:spPr>
      </p:sp>
      <p:sp>
        <p:nvSpPr>
          <p:cNvPr id="9" name="Shape 6"/>
          <p:cNvSpPr/>
          <p:nvPr/>
        </p:nvSpPr>
        <p:spPr>
          <a:xfrm>
            <a:off x="457200" y="1463040"/>
            <a:ext cx="1097280" cy="365760"/>
          </a:xfrm>
          <a:prstGeom prst="rect">
            <a:avLst/>
          </a:prstGeom>
          <a:solidFill>
            <a:srgbClr val="3B82F6"/>
          </a:solidFill>
          <a:ln/>
        </p:spPr>
      </p:sp>
      <p:sp>
        <p:nvSpPr>
          <p:cNvPr id="10" name="Text 7"/>
          <p:cNvSpPr/>
          <p:nvPr/>
        </p:nvSpPr>
        <p:spPr>
          <a:xfrm>
            <a:off x="457200" y="1463040"/>
            <a:ext cx="1097280" cy="365760"/>
          </a:xfrm>
          <a:prstGeom prst="rect">
            <a:avLst/>
          </a:prstGeom>
          <a:noFill/>
          <a:ln/>
        </p:spPr>
        <p:txBody>
          <a:bodyPr wrap="square" lIns="0" tIns="0" rIns="0" bIns="0" rtlCol="0" anchor="ctr"/>
          <a:lstStyle/>
          <a:p>
            <a:pPr algn="ctr" indent="0" marL="0">
              <a:buNone/>
            </a:pPr>
            <a:r>
              <a:rPr lang="en-US" sz="1100" b="1" dirty="0">
                <a:solidFill>
                  <a:srgbClr val="FFFFFF"/>
                </a:solidFill>
                <a:latin typeface="Noto Sans CJK JP" pitchFamily="34" charset="0"/>
                <a:ea typeface="Noto Sans CJK JP" pitchFamily="34" charset="-122"/>
                <a:cs typeface="Noto Sans CJK JP" pitchFamily="34" charset="-120"/>
              </a:rPr>
              <a:t>2018</a:t>
            </a:r>
            <a:endParaRPr lang="en-US" sz="1100" dirty="0"/>
          </a:p>
        </p:txBody>
      </p:sp>
      <p:sp>
        <p:nvSpPr>
          <p:cNvPr id="11" name="Text 8"/>
          <p:cNvSpPr/>
          <p:nvPr/>
        </p:nvSpPr>
        <p:spPr>
          <a:xfrm>
            <a:off x="1691640" y="1463040"/>
            <a:ext cx="3337560" cy="365760"/>
          </a:xfrm>
          <a:prstGeom prst="rect">
            <a:avLst/>
          </a:prstGeom>
          <a:noFill/>
          <a:ln/>
        </p:spPr>
        <p:txBody>
          <a:bodyPr wrap="square" lIns="0" tIns="0" rIns="0" bIns="0" rtlCol="0" anchor="ct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ベインキャピタル主導コンソーシアムが約2兆円で買収</a:t>
            </a:r>
            <a:endParaRPr lang="en-US" sz="1000" dirty="0"/>
          </a:p>
        </p:txBody>
      </p:sp>
      <p:sp>
        <p:nvSpPr>
          <p:cNvPr id="12" name="Shape 9"/>
          <p:cNvSpPr/>
          <p:nvPr/>
        </p:nvSpPr>
        <p:spPr>
          <a:xfrm>
            <a:off x="960120" y="1828800"/>
            <a:ext cx="73152" cy="137160"/>
          </a:xfrm>
          <a:prstGeom prst="rect">
            <a:avLst/>
          </a:prstGeom>
          <a:solidFill>
            <a:srgbClr val="E2E8F0"/>
          </a:solidFill>
          <a:ln/>
        </p:spPr>
      </p:sp>
      <p:sp>
        <p:nvSpPr>
          <p:cNvPr id="13" name="Shape 10"/>
          <p:cNvSpPr/>
          <p:nvPr/>
        </p:nvSpPr>
        <p:spPr>
          <a:xfrm>
            <a:off x="457200" y="1965960"/>
            <a:ext cx="1097280" cy="365760"/>
          </a:xfrm>
          <a:prstGeom prst="rect">
            <a:avLst/>
          </a:prstGeom>
          <a:solidFill>
            <a:srgbClr val="3B82F6"/>
          </a:solidFill>
          <a:ln/>
        </p:spPr>
      </p:sp>
      <p:sp>
        <p:nvSpPr>
          <p:cNvPr id="14" name="Text 11"/>
          <p:cNvSpPr/>
          <p:nvPr/>
        </p:nvSpPr>
        <p:spPr>
          <a:xfrm>
            <a:off x="457200" y="1965960"/>
            <a:ext cx="1097280" cy="365760"/>
          </a:xfrm>
          <a:prstGeom prst="rect">
            <a:avLst/>
          </a:prstGeom>
          <a:noFill/>
          <a:ln/>
        </p:spPr>
        <p:txBody>
          <a:bodyPr wrap="square" lIns="0" tIns="0" rIns="0" bIns="0" rtlCol="0" anchor="ctr"/>
          <a:lstStyle/>
          <a:p>
            <a:pPr algn="ctr" indent="0" marL="0">
              <a:buNone/>
            </a:pPr>
            <a:r>
              <a:rPr lang="en-US" sz="1100" b="1" dirty="0">
                <a:solidFill>
                  <a:srgbClr val="FFFFFF"/>
                </a:solidFill>
                <a:latin typeface="Noto Sans CJK JP" pitchFamily="34" charset="0"/>
                <a:ea typeface="Noto Sans CJK JP" pitchFamily="34" charset="-122"/>
                <a:cs typeface="Noto Sans CJK JP" pitchFamily="34" charset="-120"/>
              </a:rPr>
              <a:t>2019</a:t>
            </a:r>
            <a:endParaRPr lang="en-US" sz="1100" dirty="0"/>
          </a:p>
        </p:txBody>
      </p:sp>
      <p:sp>
        <p:nvSpPr>
          <p:cNvPr id="15" name="Text 12"/>
          <p:cNvSpPr/>
          <p:nvPr/>
        </p:nvSpPr>
        <p:spPr>
          <a:xfrm>
            <a:off x="1691640" y="1965960"/>
            <a:ext cx="3337560" cy="365760"/>
          </a:xfrm>
          <a:prstGeom prst="rect">
            <a:avLst/>
          </a:prstGeom>
          <a:noFill/>
          <a:ln/>
        </p:spPr>
        <p:txBody>
          <a:bodyPr wrap="square" lIns="0" tIns="0" rIns="0" bIns="0" rtlCol="0" anchor="ct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「キオクシア」に社名変更（kioku＝記憶 + axia＝価値）</a:t>
            </a:r>
            <a:endParaRPr lang="en-US" sz="1000" dirty="0"/>
          </a:p>
        </p:txBody>
      </p:sp>
      <p:sp>
        <p:nvSpPr>
          <p:cNvPr id="16" name="Shape 13"/>
          <p:cNvSpPr/>
          <p:nvPr/>
        </p:nvSpPr>
        <p:spPr>
          <a:xfrm>
            <a:off x="960120" y="2331720"/>
            <a:ext cx="73152" cy="137160"/>
          </a:xfrm>
          <a:prstGeom prst="rect">
            <a:avLst/>
          </a:prstGeom>
          <a:solidFill>
            <a:srgbClr val="E2E8F0"/>
          </a:solidFill>
          <a:ln/>
        </p:spPr>
      </p:sp>
      <p:sp>
        <p:nvSpPr>
          <p:cNvPr id="17" name="Shape 14"/>
          <p:cNvSpPr/>
          <p:nvPr/>
        </p:nvSpPr>
        <p:spPr>
          <a:xfrm>
            <a:off x="457200" y="2468880"/>
            <a:ext cx="1097280" cy="365760"/>
          </a:xfrm>
          <a:prstGeom prst="rect">
            <a:avLst/>
          </a:prstGeom>
          <a:solidFill>
            <a:srgbClr val="3B82F6"/>
          </a:solidFill>
          <a:ln/>
        </p:spPr>
      </p:sp>
      <p:sp>
        <p:nvSpPr>
          <p:cNvPr id="18" name="Text 15"/>
          <p:cNvSpPr/>
          <p:nvPr/>
        </p:nvSpPr>
        <p:spPr>
          <a:xfrm>
            <a:off x="457200" y="2468880"/>
            <a:ext cx="1097280" cy="365760"/>
          </a:xfrm>
          <a:prstGeom prst="rect">
            <a:avLst/>
          </a:prstGeom>
          <a:noFill/>
          <a:ln/>
        </p:spPr>
        <p:txBody>
          <a:bodyPr wrap="square" lIns="0" tIns="0" rIns="0" bIns="0" rtlCol="0" anchor="ctr"/>
          <a:lstStyle/>
          <a:p>
            <a:pPr algn="ctr" indent="0" marL="0">
              <a:buNone/>
            </a:pPr>
            <a:r>
              <a:rPr lang="en-US" sz="1100" b="1" dirty="0">
                <a:solidFill>
                  <a:srgbClr val="FFFFFF"/>
                </a:solidFill>
                <a:latin typeface="Noto Sans CJK JP" pitchFamily="34" charset="0"/>
                <a:ea typeface="Noto Sans CJK JP" pitchFamily="34" charset="-122"/>
                <a:cs typeface="Noto Sans CJK JP" pitchFamily="34" charset="-120"/>
              </a:rPr>
              <a:t>2020</a:t>
            </a:r>
            <a:endParaRPr lang="en-US" sz="1100" dirty="0"/>
          </a:p>
        </p:txBody>
      </p:sp>
      <p:sp>
        <p:nvSpPr>
          <p:cNvPr id="19" name="Text 16"/>
          <p:cNvSpPr/>
          <p:nvPr/>
        </p:nvSpPr>
        <p:spPr>
          <a:xfrm>
            <a:off x="1691640" y="2468880"/>
            <a:ext cx="3337560" cy="365760"/>
          </a:xfrm>
          <a:prstGeom prst="rect">
            <a:avLst/>
          </a:prstGeom>
          <a:noFill/>
          <a:ln/>
        </p:spPr>
        <p:txBody>
          <a:bodyPr wrap="square" lIns="0" tIns="0" rIns="0" bIns="0" rtlCol="0" anchor="ct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IPO承認→COVID-19・市況悪化で中止</a:t>
            </a:r>
            <a:endParaRPr lang="en-US" sz="1000" dirty="0"/>
          </a:p>
        </p:txBody>
      </p:sp>
      <p:sp>
        <p:nvSpPr>
          <p:cNvPr id="20" name="Shape 17"/>
          <p:cNvSpPr/>
          <p:nvPr/>
        </p:nvSpPr>
        <p:spPr>
          <a:xfrm>
            <a:off x="960120" y="2834640"/>
            <a:ext cx="73152" cy="137160"/>
          </a:xfrm>
          <a:prstGeom prst="rect">
            <a:avLst/>
          </a:prstGeom>
          <a:solidFill>
            <a:srgbClr val="E2E8F0"/>
          </a:solidFill>
          <a:ln/>
        </p:spPr>
      </p:sp>
      <p:sp>
        <p:nvSpPr>
          <p:cNvPr id="21" name="Shape 18"/>
          <p:cNvSpPr/>
          <p:nvPr/>
        </p:nvSpPr>
        <p:spPr>
          <a:xfrm>
            <a:off x="457200" y="2971800"/>
            <a:ext cx="1097280" cy="365760"/>
          </a:xfrm>
          <a:prstGeom prst="rect">
            <a:avLst/>
          </a:prstGeom>
          <a:solidFill>
            <a:srgbClr val="3B82F6"/>
          </a:solidFill>
          <a:ln/>
        </p:spPr>
      </p:sp>
      <p:sp>
        <p:nvSpPr>
          <p:cNvPr id="22" name="Text 19"/>
          <p:cNvSpPr/>
          <p:nvPr/>
        </p:nvSpPr>
        <p:spPr>
          <a:xfrm>
            <a:off x="457200" y="2971800"/>
            <a:ext cx="1097280" cy="365760"/>
          </a:xfrm>
          <a:prstGeom prst="rect">
            <a:avLst/>
          </a:prstGeom>
          <a:noFill/>
          <a:ln/>
        </p:spPr>
        <p:txBody>
          <a:bodyPr wrap="square" lIns="0" tIns="0" rIns="0" bIns="0" rtlCol="0" anchor="ctr"/>
          <a:lstStyle/>
          <a:p>
            <a:pPr algn="ctr" indent="0" marL="0">
              <a:buNone/>
            </a:pPr>
            <a:r>
              <a:rPr lang="en-US" sz="1100" b="1" dirty="0">
                <a:solidFill>
                  <a:srgbClr val="FFFFFF"/>
                </a:solidFill>
                <a:latin typeface="Noto Sans CJK JP" pitchFamily="34" charset="0"/>
                <a:ea typeface="Noto Sans CJK JP" pitchFamily="34" charset="-122"/>
                <a:cs typeface="Noto Sans CJK JP" pitchFamily="34" charset="-120"/>
              </a:rPr>
              <a:t>2024/12</a:t>
            </a:r>
            <a:endParaRPr lang="en-US" sz="1100" dirty="0"/>
          </a:p>
        </p:txBody>
      </p:sp>
      <p:sp>
        <p:nvSpPr>
          <p:cNvPr id="23" name="Text 20"/>
          <p:cNvSpPr/>
          <p:nvPr/>
        </p:nvSpPr>
        <p:spPr>
          <a:xfrm>
            <a:off x="1691640" y="2971800"/>
            <a:ext cx="3337560" cy="365760"/>
          </a:xfrm>
          <a:prstGeom prst="rect">
            <a:avLst/>
          </a:prstGeom>
          <a:noFill/>
          <a:ln/>
        </p:spPr>
        <p:txBody>
          <a:bodyPr wrap="square" lIns="0" tIns="0" rIns="0" bIns="0" rtlCol="0" anchor="ctr"/>
          <a:lstStyle/>
          <a:p>
            <a:pPr indent="0" marL="0">
              <a:buNone/>
            </a:pPr>
            <a:r>
              <a:rPr lang="en-US" sz="1000" dirty="0">
                <a:solidFill>
                  <a:srgbClr val="1E293B"/>
                </a:solidFill>
                <a:latin typeface="Noto Sans CJK JP" pitchFamily="34" charset="0"/>
                <a:ea typeface="Noto Sans CJK JP" pitchFamily="34" charset="-122"/>
                <a:cs typeface="Noto Sans CJK JP" pitchFamily="34" charset="-120"/>
              </a:rPr>
              <a:t>東証プライム上場（S-1方式、日本初）</a:t>
            </a:r>
            <a:endParaRPr lang="en-US" sz="1000" dirty="0"/>
          </a:p>
        </p:txBody>
      </p:sp>
      <p:sp>
        <p:nvSpPr>
          <p:cNvPr id="24" name="Shape 21"/>
          <p:cNvSpPr/>
          <p:nvPr/>
        </p:nvSpPr>
        <p:spPr>
          <a:xfrm>
            <a:off x="5212080" y="960120"/>
            <a:ext cx="3474720" cy="388620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25" name="Shape 22"/>
          <p:cNvSpPr/>
          <p:nvPr/>
        </p:nvSpPr>
        <p:spPr>
          <a:xfrm>
            <a:off x="5212080" y="960120"/>
            <a:ext cx="3474720" cy="411480"/>
          </a:xfrm>
          <a:prstGeom prst="rect">
            <a:avLst/>
          </a:prstGeom>
          <a:solidFill>
            <a:srgbClr val="3B82F6"/>
          </a:solidFill>
          <a:ln/>
        </p:spPr>
      </p:sp>
      <p:sp>
        <p:nvSpPr>
          <p:cNvPr id="26" name="Text 23"/>
          <p:cNvSpPr/>
          <p:nvPr/>
        </p:nvSpPr>
        <p:spPr>
          <a:xfrm>
            <a:off x="5349240" y="987552"/>
            <a:ext cx="3200400" cy="365760"/>
          </a:xfrm>
          <a:prstGeom prst="rect">
            <a:avLst/>
          </a:prstGeom>
          <a:noFill/>
          <a:ln/>
        </p:spPr>
        <p:txBody>
          <a:bodyPr wrap="square" lIns="0" tIns="0" rIns="0" bIns="0" rtlCol="0" anchor="ctr"/>
          <a:lstStyle/>
          <a:p>
            <a:pPr indent="0" marL="0">
              <a:buNone/>
            </a:pPr>
            <a:r>
              <a:rPr lang="en-US" sz="1200" b="1" dirty="0">
                <a:solidFill>
                  <a:srgbClr val="FFFFFF"/>
                </a:solidFill>
                <a:latin typeface="Noto Sans CJK JP" pitchFamily="34" charset="0"/>
                <a:ea typeface="Noto Sans CJK JP" pitchFamily="34" charset="-122"/>
                <a:cs typeface="Noto Sans CJK JP" pitchFamily="34" charset="-120"/>
              </a:rPr>
              <a:t>IPO詳細（2024年12月18日）</a:t>
            </a:r>
            <a:endParaRPr lang="en-US" sz="1200" dirty="0"/>
          </a:p>
        </p:txBody>
      </p:sp>
      <p:sp>
        <p:nvSpPr>
          <p:cNvPr id="27" name="Text 24"/>
          <p:cNvSpPr/>
          <p:nvPr/>
        </p:nvSpPr>
        <p:spPr>
          <a:xfrm>
            <a:off x="5349240" y="1508760"/>
            <a:ext cx="1463040" cy="320040"/>
          </a:xfrm>
          <a:prstGeom prst="rect">
            <a:avLst/>
          </a:prstGeom>
          <a:noFill/>
          <a:ln/>
        </p:spPr>
        <p:txBody>
          <a:bodyPr wrap="square" lIns="0" tIns="0" rIns="0" bIns="0" rtlCol="0" anchor="ctr"/>
          <a:lstStyle/>
          <a:p>
            <a:pPr indent="0" marL="0">
              <a:buNone/>
            </a:pPr>
            <a:r>
              <a:rPr lang="en-US" sz="1000" dirty="0">
                <a:solidFill>
                  <a:srgbClr val="64748B"/>
                </a:solidFill>
                <a:latin typeface="Noto Sans CJK JP" pitchFamily="34" charset="0"/>
                <a:ea typeface="Noto Sans CJK JP" pitchFamily="34" charset="-122"/>
                <a:cs typeface="Noto Sans CJK JP" pitchFamily="34" charset="-120"/>
              </a:rPr>
              <a:t>公開価格</a:t>
            </a:r>
            <a:endParaRPr lang="en-US" sz="1000" dirty="0"/>
          </a:p>
        </p:txBody>
      </p:sp>
      <p:sp>
        <p:nvSpPr>
          <p:cNvPr id="28" name="Text 25"/>
          <p:cNvSpPr/>
          <p:nvPr/>
        </p:nvSpPr>
        <p:spPr>
          <a:xfrm>
            <a:off x="6812280" y="1508760"/>
            <a:ext cx="1737360" cy="320040"/>
          </a:xfrm>
          <a:prstGeom prst="rect">
            <a:avLst/>
          </a:prstGeom>
          <a:noFill/>
          <a:ln/>
        </p:spPr>
        <p:txBody>
          <a:bodyPr wrap="square" lIns="0" tIns="0" rIns="0" bIns="0" rtlCol="0" anchor="ctr"/>
          <a:lstStyle/>
          <a:p>
            <a:pPr algn="r" indent="0" marL="0">
              <a:buNone/>
            </a:pPr>
            <a:r>
              <a:rPr lang="en-US" sz="1100" b="1" dirty="0">
                <a:solidFill>
                  <a:srgbClr val="0F172A"/>
                </a:solidFill>
                <a:latin typeface="Noto Sans CJK JP" pitchFamily="34" charset="0"/>
                <a:ea typeface="Noto Sans CJK JP" pitchFamily="34" charset="-122"/>
                <a:cs typeface="Noto Sans CJK JP" pitchFamily="34" charset="-120"/>
              </a:rPr>
              <a:t>¥1,455</a:t>
            </a:r>
            <a:endParaRPr lang="en-US" sz="1100" dirty="0"/>
          </a:p>
        </p:txBody>
      </p:sp>
      <p:sp>
        <p:nvSpPr>
          <p:cNvPr id="29" name="Shape 26"/>
          <p:cNvSpPr/>
          <p:nvPr/>
        </p:nvSpPr>
        <p:spPr>
          <a:xfrm>
            <a:off x="5349240" y="1856232"/>
            <a:ext cx="3200400" cy="0"/>
          </a:xfrm>
          <a:prstGeom prst="line">
            <a:avLst/>
          </a:prstGeom>
          <a:noFill/>
          <a:ln w="6350">
            <a:solidFill>
              <a:srgbClr val="E2E8F0"/>
            </a:solidFill>
            <a:prstDash val="solid"/>
          </a:ln>
        </p:spPr>
      </p:sp>
      <p:sp>
        <p:nvSpPr>
          <p:cNvPr id="30" name="Text 27"/>
          <p:cNvSpPr/>
          <p:nvPr/>
        </p:nvSpPr>
        <p:spPr>
          <a:xfrm>
            <a:off x="5349240" y="1920240"/>
            <a:ext cx="1463040" cy="320040"/>
          </a:xfrm>
          <a:prstGeom prst="rect">
            <a:avLst/>
          </a:prstGeom>
          <a:noFill/>
          <a:ln/>
        </p:spPr>
        <p:txBody>
          <a:bodyPr wrap="square" lIns="0" tIns="0" rIns="0" bIns="0" rtlCol="0" anchor="ctr"/>
          <a:lstStyle/>
          <a:p>
            <a:pPr indent="0" marL="0">
              <a:buNone/>
            </a:pPr>
            <a:r>
              <a:rPr lang="en-US" sz="1000" dirty="0">
                <a:solidFill>
                  <a:srgbClr val="64748B"/>
                </a:solidFill>
                <a:latin typeface="Noto Sans CJK JP" pitchFamily="34" charset="0"/>
                <a:ea typeface="Noto Sans CJK JP" pitchFamily="34" charset="-122"/>
                <a:cs typeface="Noto Sans CJK JP" pitchFamily="34" charset="-120"/>
              </a:rPr>
              <a:t>初値</a:t>
            </a:r>
            <a:endParaRPr lang="en-US" sz="1000" dirty="0"/>
          </a:p>
        </p:txBody>
      </p:sp>
      <p:sp>
        <p:nvSpPr>
          <p:cNvPr id="31" name="Text 28"/>
          <p:cNvSpPr/>
          <p:nvPr/>
        </p:nvSpPr>
        <p:spPr>
          <a:xfrm>
            <a:off x="6812280" y="1920240"/>
            <a:ext cx="1737360" cy="320040"/>
          </a:xfrm>
          <a:prstGeom prst="rect">
            <a:avLst/>
          </a:prstGeom>
          <a:noFill/>
          <a:ln/>
        </p:spPr>
        <p:txBody>
          <a:bodyPr wrap="square" lIns="0" tIns="0" rIns="0" bIns="0" rtlCol="0" anchor="ctr"/>
          <a:lstStyle/>
          <a:p>
            <a:pPr algn="r" indent="0" marL="0">
              <a:buNone/>
            </a:pPr>
            <a:r>
              <a:rPr lang="en-US" sz="1100" b="1" dirty="0">
                <a:solidFill>
                  <a:srgbClr val="0F172A"/>
                </a:solidFill>
                <a:latin typeface="Noto Sans CJK JP" pitchFamily="34" charset="0"/>
                <a:ea typeface="Noto Sans CJK JP" pitchFamily="34" charset="-122"/>
                <a:cs typeface="Noto Sans CJK JP" pitchFamily="34" charset="-120"/>
              </a:rPr>
              <a:t>¥1,440（公募割れ）</a:t>
            </a:r>
            <a:endParaRPr lang="en-US" sz="1100" dirty="0"/>
          </a:p>
        </p:txBody>
      </p:sp>
      <p:sp>
        <p:nvSpPr>
          <p:cNvPr id="32" name="Shape 29"/>
          <p:cNvSpPr/>
          <p:nvPr/>
        </p:nvSpPr>
        <p:spPr>
          <a:xfrm>
            <a:off x="5349240" y="2267712"/>
            <a:ext cx="3200400" cy="0"/>
          </a:xfrm>
          <a:prstGeom prst="line">
            <a:avLst/>
          </a:prstGeom>
          <a:noFill/>
          <a:ln w="6350">
            <a:solidFill>
              <a:srgbClr val="E2E8F0"/>
            </a:solidFill>
            <a:prstDash val="solid"/>
          </a:ln>
        </p:spPr>
      </p:sp>
      <p:sp>
        <p:nvSpPr>
          <p:cNvPr id="33" name="Text 30"/>
          <p:cNvSpPr/>
          <p:nvPr/>
        </p:nvSpPr>
        <p:spPr>
          <a:xfrm>
            <a:off x="5349240" y="2331720"/>
            <a:ext cx="1463040" cy="320040"/>
          </a:xfrm>
          <a:prstGeom prst="rect">
            <a:avLst/>
          </a:prstGeom>
          <a:noFill/>
          <a:ln/>
        </p:spPr>
        <p:txBody>
          <a:bodyPr wrap="square" lIns="0" tIns="0" rIns="0" bIns="0" rtlCol="0" anchor="ctr"/>
          <a:lstStyle/>
          <a:p>
            <a:pPr indent="0" marL="0">
              <a:buNone/>
            </a:pPr>
            <a:r>
              <a:rPr lang="en-US" sz="1000" dirty="0">
                <a:solidFill>
                  <a:srgbClr val="64748B"/>
                </a:solidFill>
                <a:latin typeface="Noto Sans CJK JP" pitchFamily="34" charset="0"/>
                <a:ea typeface="Noto Sans CJK JP" pitchFamily="34" charset="-122"/>
                <a:cs typeface="Noto Sans CJK JP" pitchFamily="34" charset="-120"/>
              </a:rPr>
              <a:t>初日終値</a:t>
            </a:r>
            <a:endParaRPr lang="en-US" sz="1000" dirty="0"/>
          </a:p>
        </p:txBody>
      </p:sp>
      <p:sp>
        <p:nvSpPr>
          <p:cNvPr id="34" name="Text 31"/>
          <p:cNvSpPr/>
          <p:nvPr/>
        </p:nvSpPr>
        <p:spPr>
          <a:xfrm>
            <a:off x="6812280" y="2331720"/>
            <a:ext cx="1737360" cy="320040"/>
          </a:xfrm>
          <a:prstGeom prst="rect">
            <a:avLst/>
          </a:prstGeom>
          <a:noFill/>
          <a:ln/>
        </p:spPr>
        <p:txBody>
          <a:bodyPr wrap="square" lIns="0" tIns="0" rIns="0" bIns="0" rtlCol="0" anchor="ctr"/>
          <a:lstStyle/>
          <a:p>
            <a:pPr algn="r" indent="0" marL="0">
              <a:buNone/>
            </a:pPr>
            <a:r>
              <a:rPr lang="en-US" sz="1100" b="1" dirty="0">
                <a:solidFill>
                  <a:srgbClr val="0F172A"/>
                </a:solidFill>
                <a:latin typeface="Noto Sans CJK JP" pitchFamily="34" charset="0"/>
                <a:ea typeface="Noto Sans CJK JP" pitchFamily="34" charset="-122"/>
                <a:cs typeface="Noto Sans CJK JP" pitchFamily="34" charset="-120"/>
              </a:rPr>
              <a:t>¥1,601（+10%）</a:t>
            </a:r>
            <a:endParaRPr lang="en-US" sz="1100" dirty="0"/>
          </a:p>
        </p:txBody>
      </p:sp>
      <p:sp>
        <p:nvSpPr>
          <p:cNvPr id="35" name="Shape 32"/>
          <p:cNvSpPr/>
          <p:nvPr/>
        </p:nvSpPr>
        <p:spPr>
          <a:xfrm>
            <a:off x="5349240" y="2679192"/>
            <a:ext cx="3200400" cy="0"/>
          </a:xfrm>
          <a:prstGeom prst="line">
            <a:avLst/>
          </a:prstGeom>
          <a:noFill/>
          <a:ln w="6350">
            <a:solidFill>
              <a:srgbClr val="E2E8F0"/>
            </a:solidFill>
            <a:prstDash val="solid"/>
          </a:ln>
        </p:spPr>
      </p:sp>
      <p:sp>
        <p:nvSpPr>
          <p:cNvPr id="36" name="Text 33"/>
          <p:cNvSpPr/>
          <p:nvPr/>
        </p:nvSpPr>
        <p:spPr>
          <a:xfrm>
            <a:off x="5349240" y="2743200"/>
            <a:ext cx="1463040" cy="320040"/>
          </a:xfrm>
          <a:prstGeom prst="rect">
            <a:avLst/>
          </a:prstGeom>
          <a:noFill/>
          <a:ln/>
        </p:spPr>
        <p:txBody>
          <a:bodyPr wrap="square" lIns="0" tIns="0" rIns="0" bIns="0" rtlCol="0" anchor="ctr"/>
          <a:lstStyle/>
          <a:p>
            <a:pPr indent="0" marL="0">
              <a:buNone/>
            </a:pPr>
            <a:r>
              <a:rPr lang="en-US" sz="1000" dirty="0">
                <a:solidFill>
                  <a:srgbClr val="64748B"/>
                </a:solidFill>
                <a:latin typeface="Noto Sans CJK JP" pitchFamily="34" charset="0"/>
                <a:ea typeface="Noto Sans CJK JP" pitchFamily="34" charset="-122"/>
                <a:cs typeface="Noto Sans CJK JP" pitchFamily="34" charset="-120"/>
              </a:rPr>
              <a:t>調達総額</a:t>
            </a:r>
            <a:endParaRPr lang="en-US" sz="1000" dirty="0"/>
          </a:p>
        </p:txBody>
      </p:sp>
      <p:sp>
        <p:nvSpPr>
          <p:cNvPr id="37" name="Text 34"/>
          <p:cNvSpPr/>
          <p:nvPr/>
        </p:nvSpPr>
        <p:spPr>
          <a:xfrm>
            <a:off x="6812280" y="2743200"/>
            <a:ext cx="1737360" cy="320040"/>
          </a:xfrm>
          <a:prstGeom prst="rect">
            <a:avLst/>
          </a:prstGeom>
          <a:noFill/>
          <a:ln/>
        </p:spPr>
        <p:txBody>
          <a:bodyPr wrap="square" lIns="0" tIns="0" rIns="0" bIns="0" rtlCol="0" anchor="ctr"/>
          <a:lstStyle/>
          <a:p>
            <a:pPr algn="r" indent="0" marL="0">
              <a:buNone/>
            </a:pPr>
            <a:r>
              <a:rPr lang="en-US" sz="1100" b="1" dirty="0">
                <a:solidFill>
                  <a:srgbClr val="0F172A"/>
                </a:solidFill>
                <a:latin typeface="Noto Sans CJK JP" pitchFamily="34" charset="0"/>
                <a:ea typeface="Noto Sans CJK JP" pitchFamily="34" charset="-122"/>
                <a:cs typeface="Noto Sans CJK JP" pitchFamily="34" charset="-120"/>
              </a:rPr>
              <a:t>約1,204億円</a:t>
            </a:r>
            <a:endParaRPr lang="en-US" sz="1100" dirty="0"/>
          </a:p>
        </p:txBody>
      </p:sp>
      <p:sp>
        <p:nvSpPr>
          <p:cNvPr id="38" name="Shape 35"/>
          <p:cNvSpPr/>
          <p:nvPr/>
        </p:nvSpPr>
        <p:spPr>
          <a:xfrm>
            <a:off x="5349240" y="3090672"/>
            <a:ext cx="3200400" cy="0"/>
          </a:xfrm>
          <a:prstGeom prst="line">
            <a:avLst/>
          </a:prstGeom>
          <a:noFill/>
          <a:ln w="6350">
            <a:solidFill>
              <a:srgbClr val="E2E8F0"/>
            </a:solidFill>
            <a:prstDash val="solid"/>
          </a:ln>
        </p:spPr>
      </p:sp>
      <p:sp>
        <p:nvSpPr>
          <p:cNvPr id="39" name="Text 36"/>
          <p:cNvSpPr/>
          <p:nvPr/>
        </p:nvSpPr>
        <p:spPr>
          <a:xfrm>
            <a:off x="5349240" y="3154680"/>
            <a:ext cx="1463040" cy="320040"/>
          </a:xfrm>
          <a:prstGeom prst="rect">
            <a:avLst/>
          </a:prstGeom>
          <a:noFill/>
          <a:ln/>
        </p:spPr>
        <p:txBody>
          <a:bodyPr wrap="square" lIns="0" tIns="0" rIns="0" bIns="0" rtlCol="0" anchor="ctr"/>
          <a:lstStyle/>
          <a:p>
            <a:pPr indent="0" marL="0">
              <a:buNone/>
            </a:pPr>
            <a:r>
              <a:rPr lang="en-US" sz="1000" dirty="0">
                <a:solidFill>
                  <a:srgbClr val="64748B"/>
                </a:solidFill>
                <a:latin typeface="Noto Sans CJK JP" pitchFamily="34" charset="0"/>
                <a:ea typeface="Noto Sans CJK JP" pitchFamily="34" charset="-122"/>
                <a:cs typeface="Noto Sans CJK JP" pitchFamily="34" charset="-120"/>
              </a:rPr>
              <a:t>上場時時価総額</a:t>
            </a:r>
            <a:endParaRPr lang="en-US" sz="1000" dirty="0"/>
          </a:p>
        </p:txBody>
      </p:sp>
      <p:sp>
        <p:nvSpPr>
          <p:cNvPr id="40" name="Text 37"/>
          <p:cNvSpPr/>
          <p:nvPr/>
        </p:nvSpPr>
        <p:spPr>
          <a:xfrm>
            <a:off x="6812280" y="3154680"/>
            <a:ext cx="1737360" cy="320040"/>
          </a:xfrm>
          <a:prstGeom prst="rect">
            <a:avLst/>
          </a:prstGeom>
          <a:noFill/>
          <a:ln/>
        </p:spPr>
        <p:txBody>
          <a:bodyPr wrap="square" lIns="0" tIns="0" rIns="0" bIns="0" rtlCol="0" anchor="ctr"/>
          <a:lstStyle/>
          <a:p>
            <a:pPr algn="r" indent="0" marL="0">
              <a:buNone/>
            </a:pPr>
            <a:r>
              <a:rPr lang="en-US" sz="1100" b="1" dirty="0">
                <a:solidFill>
                  <a:srgbClr val="0F172A"/>
                </a:solidFill>
                <a:latin typeface="Noto Sans CJK JP" pitchFamily="34" charset="0"/>
                <a:ea typeface="Noto Sans CJK JP" pitchFamily="34" charset="-122"/>
                <a:cs typeface="Noto Sans CJK JP" pitchFamily="34" charset="-120"/>
              </a:rPr>
              <a:t>約8,630億円</a:t>
            </a:r>
            <a:endParaRPr lang="en-US" sz="1100" dirty="0"/>
          </a:p>
        </p:txBody>
      </p:sp>
      <p:sp>
        <p:nvSpPr>
          <p:cNvPr id="41" name="Shape 38"/>
          <p:cNvSpPr/>
          <p:nvPr/>
        </p:nvSpPr>
        <p:spPr>
          <a:xfrm>
            <a:off x="5349240" y="3502152"/>
            <a:ext cx="3200400" cy="0"/>
          </a:xfrm>
          <a:prstGeom prst="line">
            <a:avLst/>
          </a:prstGeom>
          <a:noFill/>
          <a:ln w="6350">
            <a:solidFill>
              <a:srgbClr val="E2E8F0"/>
            </a:solidFill>
            <a:prstDash val="solid"/>
          </a:ln>
        </p:spPr>
      </p:sp>
      <p:sp>
        <p:nvSpPr>
          <p:cNvPr id="42" name="Text 39"/>
          <p:cNvSpPr/>
          <p:nvPr/>
        </p:nvSpPr>
        <p:spPr>
          <a:xfrm>
            <a:off x="5349240" y="3566160"/>
            <a:ext cx="1463040" cy="320040"/>
          </a:xfrm>
          <a:prstGeom prst="rect">
            <a:avLst/>
          </a:prstGeom>
          <a:noFill/>
          <a:ln/>
        </p:spPr>
        <p:txBody>
          <a:bodyPr wrap="square" lIns="0" tIns="0" rIns="0" bIns="0" rtlCol="0" anchor="ctr"/>
          <a:lstStyle/>
          <a:p>
            <a:pPr indent="0" marL="0">
              <a:buNone/>
            </a:pPr>
            <a:r>
              <a:rPr lang="en-US" sz="1000" dirty="0">
                <a:solidFill>
                  <a:srgbClr val="64748B"/>
                </a:solidFill>
                <a:latin typeface="Noto Sans CJK JP" pitchFamily="34" charset="0"/>
                <a:ea typeface="Noto Sans CJK JP" pitchFamily="34" charset="-122"/>
                <a:cs typeface="Noto Sans CJK JP" pitchFamily="34" charset="-120"/>
              </a:rPr>
              <a:t>現在株価</a:t>
            </a:r>
            <a:endParaRPr lang="en-US" sz="1000" dirty="0"/>
          </a:p>
        </p:txBody>
      </p:sp>
      <p:sp>
        <p:nvSpPr>
          <p:cNvPr id="43" name="Text 40"/>
          <p:cNvSpPr/>
          <p:nvPr/>
        </p:nvSpPr>
        <p:spPr>
          <a:xfrm>
            <a:off x="6812280" y="3566160"/>
            <a:ext cx="1737360" cy="320040"/>
          </a:xfrm>
          <a:prstGeom prst="rect">
            <a:avLst/>
          </a:prstGeom>
          <a:noFill/>
          <a:ln/>
        </p:spPr>
        <p:txBody>
          <a:bodyPr wrap="square" lIns="0" tIns="0" rIns="0" bIns="0" rtlCol="0" anchor="ctr"/>
          <a:lstStyle/>
          <a:p>
            <a:pPr algn="r" indent="0" marL="0">
              <a:buNone/>
            </a:pPr>
            <a:r>
              <a:rPr lang="en-US" sz="1100" b="1" dirty="0">
                <a:solidFill>
                  <a:srgbClr val="0F172A"/>
                </a:solidFill>
                <a:latin typeface="Noto Sans CJK JP" pitchFamily="34" charset="0"/>
                <a:ea typeface="Noto Sans CJK JP" pitchFamily="34" charset="-122"/>
                <a:cs typeface="Noto Sans CJK JP" pitchFamily="34" charset="-120"/>
              </a:rPr>
              <a:t>~¥35,000</a:t>
            </a:r>
            <a:endParaRPr lang="en-US" sz="1100" dirty="0"/>
          </a:p>
        </p:txBody>
      </p:sp>
      <p:sp>
        <p:nvSpPr>
          <p:cNvPr id="44" name="Shape 41"/>
          <p:cNvSpPr/>
          <p:nvPr/>
        </p:nvSpPr>
        <p:spPr>
          <a:xfrm>
            <a:off x="5349240" y="3913632"/>
            <a:ext cx="3200400" cy="0"/>
          </a:xfrm>
          <a:prstGeom prst="line">
            <a:avLst/>
          </a:prstGeom>
          <a:noFill/>
          <a:ln w="6350">
            <a:solidFill>
              <a:srgbClr val="E2E8F0"/>
            </a:solidFill>
            <a:prstDash val="solid"/>
          </a:ln>
        </p:spPr>
      </p:sp>
      <p:sp>
        <p:nvSpPr>
          <p:cNvPr id="45" name="Text 42"/>
          <p:cNvSpPr/>
          <p:nvPr/>
        </p:nvSpPr>
        <p:spPr>
          <a:xfrm>
            <a:off x="5349240" y="3977640"/>
            <a:ext cx="1463040" cy="320040"/>
          </a:xfrm>
          <a:prstGeom prst="rect">
            <a:avLst/>
          </a:prstGeom>
          <a:noFill/>
          <a:ln/>
        </p:spPr>
        <p:txBody>
          <a:bodyPr wrap="square" lIns="0" tIns="0" rIns="0" bIns="0" rtlCol="0" anchor="ctr"/>
          <a:lstStyle/>
          <a:p>
            <a:pPr indent="0" marL="0">
              <a:buNone/>
            </a:pPr>
            <a:r>
              <a:rPr lang="en-US" sz="1000" dirty="0">
                <a:solidFill>
                  <a:srgbClr val="64748B"/>
                </a:solidFill>
                <a:latin typeface="Noto Sans CJK JP" pitchFamily="34" charset="0"/>
                <a:ea typeface="Noto Sans CJK JP" pitchFamily="34" charset="-122"/>
                <a:cs typeface="Noto Sans CJK JP" pitchFamily="34" charset="-120"/>
              </a:rPr>
              <a:t>現在時価総額</a:t>
            </a:r>
            <a:endParaRPr lang="en-US" sz="1000" dirty="0"/>
          </a:p>
        </p:txBody>
      </p:sp>
      <p:sp>
        <p:nvSpPr>
          <p:cNvPr id="46" name="Text 43"/>
          <p:cNvSpPr/>
          <p:nvPr/>
        </p:nvSpPr>
        <p:spPr>
          <a:xfrm>
            <a:off x="6812280" y="3977640"/>
            <a:ext cx="1737360" cy="320040"/>
          </a:xfrm>
          <a:prstGeom prst="rect">
            <a:avLst/>
          </a:prstGeom>
          <a:noFill/>
          <a:ln/>
        </p:spPr>
        <p:txBody>
          <a:bodyPr wrap="square" lIns="0" tIns="0" rIns="0" bIns="0" rtlCol="0" anchor="ctr"/>
          <a:lstStyle/>
          <a:p>
            <a:pPr algn="r" indent="0" marL="0">
              <a:buNone/>
            </a:pPr>
            <a:r>
              <a:rPr lang="en-US" sz="1100" b="1" dirty="0">
                <a:solidFill>
                  <a:srgbClr val="0F172A"/>
                </a:solidFill>
                <a:latin typeface="Noto Sans CJK JP" pitchFamily="34" charset="0"/>
                <a:ea typeface="Noto Sans CJK JP" pitchFamily="34" charset="-122"/>
                <a:cs typeface="Noto Sans CJK JP" pitchFamily="34" charset="-120"/>
              </a:rPr>
              <a:t>約20兆円超</a:t>
            </a:r>
            <a:endParaRPr lang="en-US" sz="1100" dirty="0"/>
          </a:p>
        </p:txBody>
      </p:sp>
      <p:sp>
        <p:nvSpPr>
          <p:cNvPr id="47" name="Shape 44"/>
          <p:cNvSpPr/>
          <p:nvPr/>
        </p:nvSpPr>
        <p:spPr>
          <a:xfrm>
            <a:off x="5349240" y="4325112"/>
            <a:ext cx="3200400" cy="0"/>
          </a:xfrm>
          <a:prstGeom prst="line">
            <a:avLst/>
          </a:prstGeom>
          <a:noFill/>
          <a:ln w="6350">
            <a:solidFill>
              <a:srgbClr val="E2E8F0"/>
            </a:solidFill>
            <a:prstDash val="solid"/>
          </a:ln>
        </p:spPr>
      </p:sp>
      <p:sp>
        <p:nvSpPr>
          <p:cNvPr id="48" name="Text 45"/>
          <p:cNvSpPr/>
          <p:nvPr/>
        </p:nvSpPr>
        <p:spPr>
          <a:xfrm>
            <a:off x="5349240" y="4389120"/>
            <a:ext cx="1463040" cy="320040"/>
          </a:xfrm>
          <a:prstGeom prst="rect">
            <a:avLst/>
          </a:prstGeom>
          <a:noFill/>
          <a:ln/>
        </p:spPr>
        <p:txBody>
          <a:bodyPr wrap="square" lIns="0" tIns="0" rIns="0" bIns="0" rtlCol="0" anchor="ctr"/>
          <a:lstStyle/>
          <a:p>
            <a:pPr indent="0" marL="0">
              <a:buNone/>
            </a:pPr>
            <a:r>
              <a:rPr lang="en-US" sz="1000" dirty="0">
                <a:solidFill>
                  <a:srgbClr val="64748B"/>
                </a:solidFill>
                <a:latin typeface="Noto Sans CJK JP" pitchFamily="34" charset="0"/>
                <a:ea typeface="Noto Sans CJK JP" pitchFamily="34" charset="-122"/>
                <a:cs typeface="Noto Sans CJK JP" pitchFamily="34" charset="-120"/>
              </a:rPr>
              <a:t>上昇率</a:t>
            </a:r>
            <a:endParaRPr lang="en-US" sz="1000" dirty="0"/>
          </a:p>
        </p:txBody>
      </p:sp>
      <p:sp>
        <p:nvSpPr>
          <p:cNvPr id="49" name="Text 46"/>
          <p:cNvSpPr/>
          <p:nvPr/>
        </p:nvSpPr>
        <p:spPr>
          <a:xfrm>
            <a:off x="6812280" y="4389120"/>
            <a:ext cx="1737360" cy="320040"/>
          </a:xfrm>
          <a:prstGeom prst="rect">
            <a:avLst/>
          </a:prstGeom>
          <a:noFill/>
          <a:ln/>
        </p:spPr>
        <p:txBody>
          <a:bodyPr wrap="square" lIns="0" tIns="0" rIns="0" bIns="0" rtlCol="0" anchor="ctr"/>
          <a:lstStyle/>
          <a:p>
            <a:pPr algn="r" indent="0" marL="0">
              <a:buNone/>
            </a:pPr>
            <a:r>
              <a:rPr lang="en-US" sz="1100" b="1" dirty="0">
                <a:solidFill>
                  <a:srgbClr val="0F172A"/>
                </a:solidFill>
                <a:latin typeface="Noto Sans CJK JP" pitchFamily="34" charset="0"/>
                <a:ea typeface="Noto Sans CJK JP" pitchFamily="34" charset="-122"/>
                <a:cs typeface="Noto Sans CJK JP" pitchFamily="34" charset="-120"/>
              </a:rPr>
              <a:t>約24倍</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AFC"/>
        </a:solidFill>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F172A"/>
          </a:solidFill>
          <a:ln/>
        </p:spPr>
      </p:sp>
      <p:sp>
        <p:nvSpPr>
          <p:cNvPr id="3" name="Text 1"/>
          <p:cNvSpPr/>
          <p:nvPr/>
        </p:nvSpPr>
        <p:spPr>
          <a:xfrm>
            <a:off x="731520" y="109728"/>
            <a:ext cx="7315200" cy="502920"/>
          </a:xfrm>
          <a:prstGeom prst="rect">
            <a:avLst/>
          </a:prstGeom>
          <a:noFill/>
          <a:ln/>
        </p:spPr>
        <p:txBody>
          <a:bodyPr wrap="square" lIns="0" tIns="0" rIns="0" bIns="0" rtlCol="0" anchor="ctr"/>
          <a:lstStyle/>
          <a:p>
            <a:pPr indent="0" marL="0">
              <a:buNone/>
            </a:pPr>
            <a:r>
              <a:rPr lang="en-US" sz="2000" b="1" dirty="0">
                <a:solidFill>
                  <a:srgbClr val="FFFFFF"/>
                </a:solidFill>
                <a:latin typeface="Noto Sans CJK JP" pitchFamily="34" charset="0"/>
                <a:ea typeface="Noto Sans CJK JP" pitchFamily="34" charset="-122"/>
                <a:cs typeface="Noto Sans CJK JP" pitchFamily="34" charset="-120"/>
              </a:rPr>
              <a:t>キオクシア株価推移：16ヶ月で約24倍</a:t>
            </a:r>
            <a:endParaRPr lang="en-US" sz="2000" dirty="0"/>
          </a:p>
        </p:txBody>
      </p:sp>
      <p:sp>
        <p:nvSpPr>
          <p:cNvPr id="4" name="Shape 2"/>
          <p:cNvSpPr/>
          <p:nvPr/>
        </p:nvSpPr>
        <p:spPr>
          <a:xfrm>
            <a:off x="457200" y="914400"/>
            <a:ext cx="8229600" cy="566928"/>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5" name="Shape 3"/>
          <p:cNvSpPr/>
          <p:nvPr/>
        </p:nvSpPr>
        <p:spPr>
          <a:xfrm>
            <a:off x="457200" y="914400"/>
            <a:ext cx="54864" cy="566928"/>
          </a:xfrm>
          <a:prstGeom prst="rect">
            <a:avLst/>
          </a:prstGeom>
          <a:solidFill>
            <a:srgbClr val="3B82F6"/>
          </a:solidFill>
          <a:ln/>
        </p:spPr>
      </p:sp>
      <p:sp>
        <p:nvSpPr>
          <p:cNvPr id="6" name="Text 4"/>
          <p:cNvSpPr/>
          <p:nvPr/>
        </p:nvSpPr>
        <p:spPr>
          <a:xfrm>
            <a:off x="640080" y="960120"/>
            <a:ext cx="1645920" cy="228600"/>
          </a:xfrm>
          <a:prstGeom prst="rect">
            <a:avLst/>
          </a:prstGeom>
          <a:noFill/>
          <a:ln/>
        </p:spPr>
        <p:txBody>
          <a:bodyPr wrap="square" lIns="0" tIns="0" rIns="0" bIns="0" rtlCol="0" anchor="ctr"/>
          <a:lstStyle/>
          <a:p>
            <a:pPr indent="0" marL="0">
              <a:buNone/>
            </a:pPr>
            <a:r>
              <a:rPr lang="en-US" sz="1000" b="1" dirty="0">
                <a:solidFill>
                  <a:srgbClr val="64748B"/>
                </a:solidFill>
                <a:latin typeface="Noto Sans CJK JP" pitchFamily="34" charset="0"/>
                <a:ea typeface="Noto Sans CJK JP" pitchFamily="34" charset="-122"/>
                <a:cs typeface="Noto Sans CJK JP" pitchFamily="34" charset="-120"/>
              </a:rPr>
              <a:t>2024/12〜2025前半</a:t>
            </a:r>
            <a:endParaRPr lang="en-US" sz="1000" dirty="0"/>
          </a:p>
        </p:txBody>
      </p:sp>
      <p:sp>
        <p:nvSpPr>
          <p:cNvPr id="7" name="Text 5"/>
          <p:cNvSpPr/>
          <p:nvPr/>
        </p:nvSpPr>
        <p:spPr>
          <a:xfrm>
            <a:off x="2377440" y="960120"/>
            <a:ext cx="1828800" cy="228600"/>
          </a:xfrm>
          <a:prstGeom prst="rect">
            <a:avLst/>
          </a:prstGeom>
          <a:noFill/>
          <a:ln/>
        </p:spPr>
        <p:txBody>
          <a:bodyPr wrap="square" lIns="0" tIns="0" rIns="0" bIns="0" rtlCol="0" anchor="ctr"/>
          <a:lstStyle/>
          <a:p>
            <a:pPr indent="0" marL="0">
              <a:buNone/>
            </a:pPr>
            <a:r>
              <a:rPr lang="en-US" sz="1300" b="1" dirty="0">
                <a:solidFill>
                  <a:srgbClr val="3B82F6"/>
                </a:solidFill>
                <a:latin typeface="Noto Sans CJK JP" pitchFamily="34" charset="0"/>
                <a:ea typeface="Noto Sans CJK JP" pitchFamily="34" charset="-122"/>
                <a:cs typeface="Noto Sans CJK JP" pitchFamily="34" charset="-120"/>
              </a:rPr>
              <a:t>¥1,600→¥2,000台</a:t>
            </a:r>
            <a:endParaRPr lang="en-US" sz="1300" dirty="0"/>
          </a:p>
        </p:txBody>
      </p:sp>
      <p:sp>
        <p:nvSpPr>
          <p:cNvPr id="8" name="Text 6"/>
          <p:cNvSpPr/>
          <p:nvPr/>
        </p:nvSpPr>
        <p:spPr>
          <a:xfrm>
            <a:off x="640080" y="1207008"/>
            <a:ext cx="7863840" cy="228600"/>
          </a:xfrm>
          <a:prstGeom prst="rect">
            <a:avLst/>
          </a:prstGeom>
          <a:noFill/>
          <a:ln/>
        </p:spPr>
        <p:txBody>
          <a:bodyPr wrap="square" lIns="0" tIns="0" rIns="0" bIns="0" rtlCol="0" anchor="ctr"/>
          <a:lstStyle/>
          <a:p>
            <a:pPr indent="0" marL="0">
              <a:buNone/>
            </a:pPr>
            <a:r>
              <a:rPr lang="en-US" sz="1000" dirty="0">
                <a:solidFill>
                  <a:srgbClr val="334155"/>
                </a:solidFill>
                <a:latin typeface="Noto Sans CJK JP" pitchFamily="34" charset="0"/>
                <a:ea typeface="Noto Sans CJK JP" pitchFamily="34" charset="-122"/>
                <a:cs typeface="Noto Sans CJK JP" pitchFamily="34" charset="-120"/>
              </a:rPr>
              <a:t>上場直後、NAND市況改善期待で緩やかに上昇</a:t>
            </a:r>
            <a:endParaRPr lang="en-US" sz="1000" dirty="0"/>
          </a:p>
        </p:txBody>
      </p:sp>
      <p:sp>
        <p:nvSpPr>
          <p:cNvPr id="9" name="Shape 7"/>
          <p:cNvSpPr/>
          <p:nvPr/>
        </p:nvSpPr>
        <p:spPr>
          <a:xfrm>
            <a:off x="457200" y="1572768"/>
            <a:ext cx="8229600" cy="566928"/>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0" name="Shape 8"/>
          <p:cNvSpPr/>
          <p:nvPr/>
        </p:nvSpPr>
        <p:spPr>
          <a:xfrm>
            <a:off x="457200" y="1572768"/>
            <a:ext cx="54864" cy="566928"/>
          </a:xfrm>
          <a:prstGeom prst="rect">
            <a:avLst/>
          </a:prstGeom>
          <a:solidFill>
            <a:srgbClr val="10B981"/>
          </a:solidFill>
          <a:ln/>
        </p:spPr>
      </p:sp>
      <p:sp>
        <p:nvSpPr>
          <p:cNvPr id="11" name="Text 9"/>
          <p:cNvSpPr/>
          <p:nvPr/>
        </p:nvSpPr>
        <p:spPr>
          <a:xfrm>
            <a:off x="640080" y="1618488"/>
            <a:ext cx="1645920" cy="228600"/>
          </a:xfrm>
          <a:prstGeom prst="rect">
            <a:avLst/>
          </a:prstGeom>
          <a:noFill/>
          <a:ln/>
        </p:spPr>
        <p:txBody>
          <a:bodyPr wrap="square" lIns="0" tIns="0" rIns="0" bIns="0" rtlCol="0" anchor="ctr"/>
          <a:lstStyle/>
          <a:p>
            <a:pPr indent="0" marL="0">
              <a:buNone/>
            </a:pPr>
            <a:r>
              <a:rPr lang="en-US" sz="1000" b="1" dirty="0">
                <a:solidFill>
                  <a:srgbClr val="64748B"/>
                </a:solidFill>
                <a:latin typeface="Noto Sans CJK JP" pitchFamily="34" charset="0"/>
                <a:ea typeface="Noto Sans CJK JP" pitchFamily="34" charset="-122"/>
                <a:cs typeface="Noto Sans CJK JP" pitchFamily="34" charset="-120"/>
              </a:rPr>
              <a:t>2025/9〜10月</a:t>
            </a:r>
            <a:endParaRPr lang="en-US" sz="1000" dirty="0"/>
          </a:p>
        </p:txBody>
      </p:sp>
      <p:sp>
        <p:nvSpPr>
          <p:cNvPr id="12" name="Text 10"/>
          <p:cNvSpPr/>
          <p:nvPr/>
        </p:nvSpPr>
        <p:spPr>
          <a:xfrm>
            <a:off x="2377440" y="1618488"/>
            <a:ext cx="1828800" cy="228600"/>
          </a:xfrm>
          <a:prstGeom prst="rect">
            <a:avLst/>
          </a:prstGeom>
          <a:noFill/>
          <a:ln/>
        </p:spPr>
        <p:txBody>
          <a:bodyPr wrap="square" lIns="0" tIns="0" rIns="0" bIns="0" rtlCol="0" anchor="ctr"/>
          <a:lstStyle/>
          <a:p>
            <a:pPr indent="0" marL="0">
              <a:buNone/>
            </a:pPr>
            <a:r>
              <a:rPr lang="en-US" sz="1300" b="1" dirty="0">
                <a:solidFill>
                  <a:srgbClr val="10B981"/>
                </a:solidFill>
                <a:latin typeface="Noto Sans CJK JP" pitchFamily="34" charset="0"/>
                <a:ea typeface="Noto Sans CJK JP" pitchFamily="34" charset="-122"/>
                <a:cs typeface="Noto Sans CJK JP" pitchFamily="34" charset="-120"/>
              </a:rPr>
              <a:t>¥4,000→¥8,000台</a:t>
            </a:r>
            <a:endParaRPr lang="en-US" sz="1300" dirty="0"/>
          </a:p>
        </p:txBody>
      </p:sp>
      <p:sp>
        <p:nvSpPr>
          <p:cNvPr id="13" name="Text 11"/>
          <p:cNvSpPr/>
          <p:nvPr/>
        </p:nvSpPr>
        <p:spPr>
          <a:xfrm>
            <a:off x="640080" y="1865376"/>
            <a:ext cx="7863840" cy="228600"/>
          </a:xfrm>
          <a:prstGeom prst="rect">
            <a:avLst/>
          </a:prstGeom>
          <a:noFill/>
          <a:ln/>
        </p:spPr>
        <p:txBody>
          <a:bodyPr wrap="square" lIns="0" tIns="0" rIns="0" bIns="0" rtlCol="0" anchor="ctr"/>
          <a:lstStyle/>
          <a:p>
            <a:pPr indent="0" marL="0">
              <a:buNone/>
            </a:pPr>
            <a:r>
              <a:rPr lang="en-US" sz="1000" dirty="0">
                <a:solidFill>
                  <a:srgbClr val="334155"/>
                </a:solidFill>
                <a:latin typeface="Noto Sans CJK JP" pitchFamily="34" charset="0"/>
                <a:ea typeface="Noto Sans CJK JP" pitchFamily="34" charset="-122"/>
                <a:cs typeface="Noto Sans CJK JP" pitchFamily="34" charset="-120"/>
              </a:rPr>
              <a:t>NVIDIA共同開発報道でAI SSDテーマ急騰</a:t>
            </a:r>
            <a:endParaRPr lang="en-US" sz="1000" dirty="0"/>
          </a:p>
        </p:txBody>
      </p:sp>
      <p:sp>
        <p:nvSpPr>
          <p:cNvPr id="14" name="Shape 12"/>
          <p:cNvSpPr/>
          <p:nvPr/>
        </p:nvSpPr>
        <p:spPr>
          <a:xfrm>
            <a:off x="457200" y="2231136"/>
            <a:ext cx="8229600" cy="566928"/>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5" name="Shape 13"/>
          <p:cNvSpPr/>
          <p:nvPr/>
        </p:nvSpPr>
        <p:spPr>
          <a:xfrm>
            <a:off x="457200" y="2231136"/>
            <a:ext cx="54864" cy="566928"/>
          </a:xfrm>
          <a:prstGeom prst="rect">
            <a:avLst/>
          </a:prstGeom>
          <a:solidFill>
            <a:srgbClr val="EF4444"/>
          </a:solidFill>
          <a:ln/>
        </p:spPr>
      </p:sp>
      <p:sp>
        <p:nvSpPr>
          <p:cNvPr id="16" name="Text 14"/>
          <p:cNvSpPr/>
          <p:nvPr/>
        </p:nvSpPr>
        <p:spPr>
          <a:xfrm>
            <a:off x="640080" y="2276856"/>
            <a:ext cx="1645920" cy="228600"/>
          </a:xfrm>
          <a:prstGeom prst="rect">
            <a:avLst/>
          </a:prstGeom>
          <a:noFill/>
          <a:ln/>
        </p:spPr>
        <p:txBody>
          <a:bodyPr wrap="square" lIns="0" tIns="0" rIns="0" bIns="0" rtlCol="0" anchor="ctr"/>
          <a:lstStyle/>
          <a:p>
            <a:pPr indent="0" marL="0">
              <a:buNone/>
            </a:pPr>
            <a:r>
              <a:rPr lang="en-US" sz="1000" b="1" dirty="0">
                <a:solidFill>
                  <a:srgbClr val="64748B"/>
                </a:solidFill>
                <a:latin typeface="Noto Sans CJK JP" pitchFamily="34" charset="0"/>
                <a:ea typeface="Noto Sans CJK JP" pitchFamily="34" charset="-122"/>
                <a:cs typeface="Noto Sans CJK JP" pitchFamily="34" charset="-120"/>
              </a:rPr>
              <a:t>2025/11月</a:t>
            </a:r>
            <a:endParaRPr lang="en-US" sz="1000" dirty="0"/>
          </a:p>
        </p:txBody>
      </p:sp>
      <p:sp>
        <p:nvSpPr>
          <p:cNvPr id="17" name="Text 15"/>
          <p:cNvSpPr/>
          <p:nvPr/>
        </p:nvSpPr>
        <p:spPr>
          <a:xfrm>
            <a:off x="2377440" y="2276856"/>
            <a:ext cx="1828800" cy="228600"/>
          </a:xfrm>
          <a:prstGeom prst="rect">
            <a:avLst/>
          </a:prstGeom>
          <a:noFill/>
          <a:ln/>
        </p:spPr>
        <p:txBody>
          <a:bodyPr wrap="square" lIns="0" tIns="0" rIns="0" bIns="0" rtlCol="0" anchor="ctr"/>
          <a:lstStyle/>
          <a:p>
            <a:pPr indent="0" marL="0">
              <a:buNone/>
            </a:pPr>
            <a:r>
              <a:rPr lang="en-US" sz="1300" b="1" dirty="0">
                <a:solidFill>
                  <a:srgbClr val="EF4444"/>
                </a:solidFill>
                <a:latin typeface="Noto Sans CJK JP" pitchFamily="34" charset="0"/>
                <a:ea typeface="Noto Sans CJK JP" pitchFamily="34" charset="-122"/>
                <a:cs typeface="Noto Sans CJK JP" pitchFamily="34" charset="-120"/>
              </a:rPr>
              <a:t>一時急落</a:t>
            </a:r>
            <a:endParaRPr lang="en-US" sz="1300" dirty="0"/>
          </a:p>
        </p:txBody>
      </p:sp>
      <p:sp>
        <p:nvSpPr>
          <p:cNvPr id="18" name="Text 16"/>
          <p:cNvSpPr/>
          <p:nvPr/>
        </p:nvSpPr>
        <p:spPr>
          <a:xfrm>
            <a:off x="640080" y="2523744"/>
            <a:ext cx="7863840" cy="228600"/>
          </a:xfrm>
          <a:prstGeom prst="rect">
            <a:avLst/>
          </a:prstGeom>
          <a:noFill/>
          <a:ln/>
        </p:spPr>
        <p:txBody>
          <a:bodyPr wrap="square" lIns="0" tIns="0" rIns="0" bIns="0" rtlCol="0" anchor="ctr"/>
          <a:lstStyle/>
          <a:p>
            <a:pPr indent="0" marL="0">
              <a:buNone/>
            </a:pPr>
            <a:r>
              <a:rPr lang="en-US" sz="1000" dirty="0">
                <a:solidFill>
                  <a:srgbClr val="334155"/>
                </a:solidFill>
                <a:latin typeface="Noto Sans CJK JP" pitchFamily="34" charset="0"/>
                <a:ea typeface="Noto Sans CJK JP" pitchFamily="34" charset="-122"/>
                <a:cs typeface="Noto Sans CJK JP" pitchFamily="34" charset="-120"/>
              </a:rPr>
              <a:t>Q2決算失望＋ベイン3,500億円ブロックトレード</a:t>
            </a:r>
            <a:endParaRPr lang="en-US" sz="1000" dirty="0"/>
          </a:p>
        </p:txBody>
      </p:sp>
      <p:sp>
        <p:nvSpPr>
          <p:cNvPr id="19" name="Shape 17"/>
          <p:cNvSpPr/>
          <p:nvPr/>
        </p:nvSpPr>
        <p:spPr>
          <a:xfrm>
            <a:off x="457200" y="2889504"/>
            <a:ext cx="8229600" cy="566928"/>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20" name="Shape 18"/>
          <p:cNvSpPr/>
          <p:nvPr/>
        </p:nvSpPr>
        <p:spPr>
          <a:xfrm>
            <a:off x="457200" y="2889504"/>
            <a:ext cx="54864" cy="566928"/>
          </a:xfrm>
          <a:prstGeom prst="rect">
            <a:avLst/>
          </a:prstGeom>
          <a:solidFill>
            <a:srgbClr val="3B82F6"/>
          </a:solidFill>
          <a:ln/>
        </p:spPr>
      </p:sp>
      <p:sp>
        <p:nvSpPr>
          <p:cNvPr id="21" name="Text 19"/>
          <p:cNvSpPr/>
          <p:nvPr/>
        </p:nvSpPr>
        <p:spPr>
          <a:xfrm>
            <a:off x="640080" y="2935224"/>
            <a:ext cx="1645920" cy="228600"/>
          </a:xfrm>
          <a:prstGeom prst="rect">
            <a:avLst/>
          </a:prstGeom>
          <a:noFill/>
          <a:ln/>
        </p:spPr>
        <p:txBody>
          <a:bodyPr wrap="square" lIns="0" tIns="0" rIns="0" bIns="0" rtlCol="0" anchor="ctr"/>
          <a:lstStyle/>
          <a:p>
            <a:pPr indent="0" marL="0">
              <a:buNone/>
            </a:pPr>
            <a:r>
              <a:rPr lang="en-US" sz="1000" b="1" dirty="0">
                <a:solidFill>
                  <a:srgbClr val="64748B"/>
                </a:solidFill>
                <a:latin typeface="Noto Sans CJK JP" pitchFamily="34" charset="0"/>
                <a:ea typeface="Noto Sans CJK JP" pitchFamily="34" charset="-122"/>
                <a:cs typeface="Noto Sans CJK JP" pitchFamily="34" charset="-120"/>
              </a:rPr>
              <a:t>2025/12月末</a:t>
            </a:r>
            <a:endParaRPr lang="en-US" sz="1000" dirty="0"/>
          </a:p>
        </p:txBody>
      </p:sp>
      <p:sp>
        <p:nvSpPr>
          <p:cNvPr id="22" name="Text 20"/>
          <p:cNvSpPr/>
          <p:nvPr/>
        </p:nvSpPr>
        <p:spPr>
          <a:xfrm>
            <a:off x="2377440" y="2935224"/>
            <a:ext cx="1828800" cy="228600"/>
          </a:xfrm>
          <a:prstGeom prst="rect">
            <a:avLst/>
          </a:prstGeom>
          <a:noFill/>
          <a:ln/>
        </p:spPr>
        <p:txBody>
          <a:bodyPr wrap="square" lIns="0" tIns="0" rIns="0" bIns="0" rtlCol="0" anchor="ctr"/>
          <a:lstStyle/>
          <a:p>
            <a:pPr indent="0" marL="0">
              <a:buNone/>
            </a:pPr>
            <a:r>
              <a:rPr lang="en-US" sz="1300" b="1" dirty="0">
                <a:solidFill>
                  <a:srgbClr val="3B82F6"/>
                </a:solidFill>
                <a:latin typeface="Noto Sans CJK JP" pitchFamily="34" charset="0"/>
                <a:ea typeface="Noto Sans CJK JP" pitchFamily="34" charset="-122"/>
                <a:cs typeface="Noto Sans CJK JP" pitchFamily="34" charset="-120"/>
              </a:rPr>
              <a:t>~¥11,320</a:t>
            </a:r>
            <a:endParaRPr lang="en-US" sz="1300" dirty="0"/>
          </a:p>
        </p:txBody>
      </p:sp>
      <p:sp>
        <p:nvSpPr>
          <p:cNvPr id="23" name="Text 21"/>
          <p:cNvSpPr/>
          <p:nvPr/>
        </p:nvSpPr>
        <p:spPr>
          <a:xfrm>
            <a:off x="640080" y="3182112"/>
            <a:ext cx="7863840" cy="228600"/>
          </a:xfrm>
          <a:prstGeom prst="rect">
            <a:avLst/>
          </a:prstGeom>
          <a:noFill/>
          <a:ln/>
        </p:spPr>
        <p:txBody>
          <a:bodyPr wrap="square" lIns="0" tIns="0" rIns="0" bIns="0" rtlCol="0" anchor="ctr"/>
          <a:lstStyle/>
          <a:p>
            <a:pPr indent="0" marL="0">
              <a:buNone/>
            </a:pPr>
            <a:r>
              <a:rPr lang="en-US" sz="1000" dirty="0">
                <a:solidFill>
                  <a:srgbClr val="334155"/>
                </a:solidFill>
                <a:latin typeface="Noto Sans CJK JP" pitchFamily="34" charset="0"/>
                <a:ea typeface="Noto Sans CJK JP" pitchFamily="34" charset="-122"/>
                <a:cs typeface="Noto Sans CJK JP" pitchFamily="34" charset="-120"/>
              </a:rPr>
              <a:t>年末ラリーで反発。IPO価格の約6.9倍</a:t>
            </a:r>
            <a:endParaRPr lang="en-US" sz="1000" dirty="0"/>
          </a:p>
        </p:txBody>
      </p:sp>
      <p:sp>
        <p:nvSpPr>
          <p:cNvPr id="24" name="Shape 22"/>
          <p:cNvSpPr/>
          <p:nvPr/>
        </p:nvSpPr>
        <p:spPr>
          <a:xfrm>
            <a:off x="457200" y="3547872"/>
            <a:ext cx="8229600" cy="566928"/>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25" name="Shape 23"/>
          <p:cNvSpPr/>
          <p:nvPr/>
        </p:nvSpPr>
        <p:spPr>
          <a:xfrm>
            <a:off x="457200" y="3547872"/>
            <a:ext cx="54864" cy="566928"/>
          </a:xfrm>
          <a:prstGeom prst="rect">
            <a:avLst/>
          </a:prstGeom>
          <a:solidFill>
            <a:srgbClr val="10B981"/>
          </a:solidFill>
          <a:ln/>
        </p:spPr>
      </p:sp>
      <p:sp>
        <p:nvSpPr>
          <p:cNvPr id="26" name="Text 24"/>
          <p:cNvSpPr/>
          <p:nvPr/>
        </p:nvSpPr>
        <p:spPr>
          <a:xfrm>
            <a:off x="640080" y="3593592"/>
            <a:ext cx="1645920" cy="228600"/>
          </a:xfrm>
          <a:prstGeom prst="rect">
            <a:avLst/>
          </a:prstGeom>
          <a:noFill/>
          <a:ln/>
        </p:spPr>
        <p:txBody>
          <a:bodyPr wrap="square" lIns="0" tIns="0" rIns="0" bIns="0" rtlCol="0" anchor="ctr"/>
          <a:lstStyle/>
          <a:p>
            <a:pPr indent="0" marL="0">
              <a:buNone/>
            </a:pPr>
            <a:r>
              <a:rPr lang="en-US" sz="1000" b="1" dirty="0">
                <a:solidFill>
                  <a:srgbClr val="64748B"/>
                </a:solidFill>
                <a:latin typeface="Noto Sans CJK JP" pitchFamily="34" charset="0"/>
                <a:ea typeface="Noto Sans CJK JP" pitchFamily="34" charset="-122"/>
                <a:cs typeface="Noto Sans CJK JP" pitchFamily="34" charset="-120"/>
              </a:rPr>
              <a:t>2026/1〜2月</a:t>
            </a:r>
            <a:endParaRPr lang="en-US" sz="1000" dirty="0"/>
          </a:p>
        </p:txBody>
      </p:sp>
      <p:sp>
        <p:nvSpPr>
          <p:cNvPr id="27" name="Text 25"/>
          <p:cNvSpPr/>
          <p:nvPr/>
        </p:nvSpPr>
        <p:spPr>
          <a:xfrm>
            <a:off x="2377440" y="3593592"/>
            <a:ext cx="1828800" cy="228600"/>
          </a:xfrm>
          <a:prstGeom prst="rect">
            <a:avLst/>
          </a:prstGeom>
          <a:noFill/>
          <a:ln/>
        </p:spPr>
        <p:txBody>
          <a:bodyPr wrap="square" lIns="0" tIns="0" rIns="0" bIns="0" rtlCol="0" anchor="ctr"/>
          <a:lstStyle/>
          <a:p>
            <a:pPr indent="0" marL="0">
              <a:buNone/>
            </a:pPr>
            <a:r>
              <a:rPr lang="en-US" sz="1300" b="1" dirty="0">
                <a:solidFill>
                  <a:srgbClr val="10B981"/>
                </a:solidFill>
                <a:latin typeface="Noto Sans CJK JP" pitchFamily="34" charset="0"/>
                <a:ea typeface="Noto Sans CJK JP" pitchFamily="34" charset="-122"/>
                <a:cs typeface="Noto Sans CJK JP" pitchFamily="34" charset="-120"/>
              </a:rPr>
              <a:t>¥24,420（高値）</a:t>
            </a:r>
            <a:endParaRPr lang="en-US" sz="1300" dirty="0"/>
          </a:p>
        </p:txBody>
      </p:sp>
      <p:sp>
        <p:nvSpPr>
          <p:cNvPr id="28" name="Text 26"/>
          <p:cNvSpPr/>
          <p:nvPr/>
        </p:nvSpPr>
        <p:spPr>
          <a:xfrm>
            <a:off x="640080" y="3840480"/>
            <a:ext cx="7863840" cy="228600"/>
          </a:xfrm>
          <a:prstGeom prst="rect">
            <a:avLst/>
          </a:prstGeom>
          <a:noFill/>
          <a:ln/>
        </p:spPr>
        <p:txBody>
          <a:bodyPr wrap="square" lIns="0" tIns="0" rIns="0" bIns="0" rtlCol="0" anchor="ctr"/>
          <a:lstStyle/>
          <a:p>
            <a:pPr indent="0" marL="0">
              <a:buNone/>
            </a:pPr>
            <a:r>
              <a:rPr lang="en-US" sz="1000" dirty="0">
                <a:solidFill>
                  <a:srgbClr val="334155"/>
                </a:solidFill>
                <a:latin typeface="Noto Sans CJK JP" pitchFamily="34" charset="0"/>
                <a:ea typeface="Noto Sans CJK JP" pitchFamily="34" charset="-122"/>
                <a:cs typeface="Noto Sans CJK JP" pitchFamily="34" charset="-120"/>
              </a:rPr>
              <a:t>Q3過去最高決算。時価総額10兆円突破</a:t>
            </a:r>
            <a:endParaRPr lang="en-US" sz="1000" dirty="0"/>
          </a:p>
        </p:txBody>
      </p:sp>
      <p:sp>
        <p:nvSpPr>
          <p:cNvPr id="29" name="Shape 27"/>
          <p:cNvSpPr/>
          <p:nvPr/>
        </p:nvSpPr>
        <p:spPr>
          <a:xfrm>
            <a:off x="457200" y="4206240"/>
            <a:ext cx="8229600" cy="566928"/>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30" name="Shape 28"/>
          <p:cNvSpPr/>
          <p:nvPr/>
        </p:nvSpPr>
        <p:spPr>
          <a:xfrm>
            <a:off x="457200" y="4206240"/>
            <a:ext cx="54864" cy="566928"/>
          </a:xfrm>
          <a:prstGeom prst="rect">
            <a:avLst/>
          </a:prstGeom>
          <a:solidFill>
            <a:srgbClr val="1D4ED8"/>
          </a:solidFill>
          <a:ln/>
        </p:spPr>
      </p:sp>
      <p:sp>
        <p:nvSpPr>
          <p:cNvPr id="31" name="Text 29"/>
          <p:cNvSpPr/>
          <p:nvPr/>
        </p:nvSpPr>
        <p:spPr>
          <a:xfrm>
            <a:off x="640080" y="4251960"/>
            <a:ext cx="1645920" cy="228600"/>
          </a:xfrm>
          <a:prstGeom prst="rect">
            <a:avLst/>
          </a:prstGeom>
          <a:noFill/>
          <a:ln/>
        </p:spPr>
        <p:txBody>
          <a:bodyPr wrap="square" lIns="0" tIns="0" rIns="0" bIns="0" rtlCol="0" anchor="ctr"/>
          <a:lstStyle/>
          <a:p>
            <a:pPr indent="0" marL="0">
              <a:buNone/>
            </a:pPr>
            <a:r>
              <a:rPr lang="en-US" sz="1000" b="1" dirty="0">
                <a:solidFill>
                  <a:srgbClr val="64748B"/>
                </a:solidFill>
                <a:latin typeface="Noto Sans CJK JP" pitchFamily="34" charset="0"/>
                <a:ea typeface="Noto Sans CJK JP" pitchFamily="34" charset="-122"/>
                <a:cs typeface="Noto Sans CJK JP" pitchFamily="34" charset="-120"/>
              </a:rPr>
              <a:t>2026/3〜4月</a:t>
            </a:r>
            <a:endParaRPr lang="en-US" sz="1000" dirty="0"/>
          </a:p>
        </p:txBody>
      </p:sp>
      <p:sp>
        <p:nvSpPr>
          <p:cNvPr id="32" name="Text 30"/>
          <p:cNvSpPr/>
          <p:nvPr/>
        </p:nvSpPr>
        <p:spPr>
          <a:xfrm>
            <a:off x="2377440" y="4251960"/>
            <a:ext cx="1828800" cy="228600"/>
          </a:xfrm>
          <a:prstGeom prst="rect">
            <a:avLst/>
          </a:prstGeom>
          <a:noFill/>
          <a:ln/>
        </p:spPr>
        <p:txBody>
          <a:bodyPr wrap="square" lIns="0" tIns="0" rIns="0" bIns="0" rtlCol="0" anchor="ctr"/>
          <a:lstStyle/>
          <a:p>
            <a:pPr indent="0" marL="0">
              <a:buNone/>
            </a:pPr>
            <a:r>
              <a:rPr lang="en-US" sz="1300" b="1" dirty="0">
                <a:solidFill>
                  <a:srgbClr val="1D4ED8"/>
                </a:solidFill>
                <a:latin typeface="Noto Sans CJK JP" pitchFamily="34" charset="0"/>
                <a:ea typeface="Noto Sans CJK JP" pitchFamily="34" charset="-122"/>
                <a:cs typeface="Noto Sans CJK JP" pitchFamily="34" charset="-120"/>
              </a:rPr>
              <a:t>~¥35,000</a:t>
            </a:r>
            <a:endParaRPr lang="en-US" sz="1300" dirty="0"/>
          </a:p>
        </p:txBody>
      </p:sp>
      <p:sp>
        <p:nvSpPr>
          <p:cNvPr id="33" name="Text 31"/>
          <p:cNvSpPr/>
          <p:nvPr/>
        </p:nvSpPr>
        <p:spPr>
          <a:xfrm>
            <a:off x="640080" y="4498848"/>
            <a:ext cx="7863840" cy="228600"/>
          </a:xfrm>
          <a:prstGeom prst="rect">
            <a:avLst/>
          </a:prstGeom>
          <a:noFill/>
          <a:ln/>
        </p:spPr>
        <p:txBody>
          <a:bodyPr wrap="square" lIns="0" tIns="0" rIns="0" bIns="0" rtlCol="0" anchor="ctr"/>
          <a:lstStyle/>
          <a:p>
            <a:pPr indent="0" marL="0">
              <a:buNone/>
            </a:pPr>
            <a:r>
              <a:rPr lang="en-US" sz="1000" dirty="0">
                <a:solidFill>
                  <a:srgbClr val="334155"/>
                </a:solidFill>
                <a:latin typeface="Noto Sans CJK JP" pitchFamily="34" charset="0"/>
                <a:ea typeface="Noto Sans CJK JP" pitchFamily="34" charset="-122"/>
                <a:cs typeface="Noto Sans CJK JP" pitchFamily="34" charset="-120"/>
              </a:rPr>
              <a:t>時価総額20兆円突破。東証上位10入り</a:t>
            </a:r>
            <a:endParaRPr lang="en-US" sz="1000" dirty="0"/>
          </a:p>
        </p:txBody>
      </p:sp>
      <p:sp>
        <p:nvSpPr>
          <p:cNvPr id="34" name="Text 32"/>
          <p:cNvSpPr/>
          <p:nvPr/>
        </p:nvSpPr>
        <p:spPr>
          <a:xfrm>
            <a:off x="457200" y="4709160"/>
            <a:ext cx="8229600" cy="320040"/>
          </a:xfrm>
          <a:prstGeom prst="rect">
            <a:avLst/>
          </a:prstGeom>
          <a:noFill/>
          <a:ln/>
        </p:spPr>
        <p:txBody>
          <a:bodyPr wrap="square" lIns="0" tIns="0" rIns="0" bIns="0" rtlCol="0" anchor="ctr"/>
          <a:lstStyle/>
          <a:p>
            <a:pPr indent="0" marL="0">
              <a:buNone/>
            </a:pPr>
            <a:r>
              <a:rPr lang="en-US" sz="900" i="1" dirty="0">
                <a:solidFill>
                  <a:srgbClr val="64748B"/>
                </a:solidFill>
                <a:latin typeface="Noto Sans CJK JP" pitchFamily="34" charset="0"/>
                <a:ea typeface="Noto Sans CJK JP" pitchFamily="34" charset="-122"/>
                <a:cs typeface="Noto Sans CJK JP" pitchFamily="34" charset="-120"/>
              </a:rPr>
              <a:t>※ 日々5〜10%超の変動が常態化しており、ボラティリティは極めて高い。ベインキャピタル（約27%保有）の売却オーバーハングに留意。</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AFC"/>
        </a:solidFill>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F172A"/>
          </a:solidFill>
          <a:ln/>
        </p:spPr>
      </p:sp>
      <p:pic>
        <p:nvPicPr>
          <p:cNvPr id="3" name="Image 0" descr="preencoded.png">    </p:cNvPr>
          <p:cNvPicPr>
            <a:picLocks noChangeAspect="1"/>
          </p:cNvPicPr>
          <p:nvPr/>
        </p:nvPicPr>
        <p:blipFill>
          <a:blip r:embed="rId1"/>
          <a:stretch>
            <a:fillRect/>
          </a:stretch>
        </p:blipFill>
        <p:spPr>
          <a:xfrm>
            <a:off x="457200" y="137160"/>
            <a:ext cx="411480" cy="411480"/>
          </a:xfrm>
          <a:prstGeom prst="rect">
            <a:avLst/>
          </a:prstGeom>
        </p:spPr>
      </p:pic>
      <p:sp>
        <p:nvSpPr>
          <p:cNvPr id="4" name="Text 1"/>
          <p:cNvSpPr/>
          <p:nvPr/>
        </p:nvSpPr>
        <p:spPr>
          <a:xfrm>
            <a:off x="1005840" y="109728"/>
            <a:ext cx="7315200" cy="502920"/>
          </a:xfrm>
          <a:prstGeom prst="rect">
            <a:avLst/>
          </a:prstGeom>
          <a:noFill/>
          <a:ln/>
        </p:spPr>
        <p:txBody>
          <a:bodyPr wrap="square" lIns="0" tIns="0" rIns="0" bIns="0" rtlCol="0" anchor="ctr"/>
          <a:lstStyle/>
          <a:p>
            <a:pPr indent="0" marL="0">
              <a:buNone/>
            </a:pPr>
            <a:r>
              <a:rPr lang="en-US" sz="2000" b="1" dirty="0">
                <a:solidFill>
                  <a:srgbClr val="FFFFFF"/>
                </a:solidFill>
                <a:latin typeface="Noto Sans CJK JP" pitchFamily="34" charset="0"/>
                <a:ea typeface="Noto Sans CJK JP" pitchFamily="34" charset="-122"/>
                <a:cs typeface="Noto Sans CJK JP" pitchFamily="34" charset="-120"/>
              </a:rPr>
              <a:t>③ 直近1年の株価動向：3社比較</a:t>
            </a:r>
            <a:endParaRPr lang="en-US" sz="2000" dirty="0"/>
          </a:p>
        </p:txBody>
      </p:sp>
      <p:graphicFrame>
        <p:nvGraphicFramePr>
          <p:cNvPr id="5" name="Chart 0" descr=""/>
          <p:cNvGraphicFramePr/>
          <p:nvPr/>
        </p:nvGraphicFramePr>
        <p:xfrm>
          <a:off x="457200" y="914400"/>
          <a:ext cx="4114800" cy="2560320"/>
        </p:xfrm>
        <a:graphic xmlns:a="http://schemas.openxmlformats.org/drawingml/2006/main">
          <a:graphicData uri="http://schemas.openxmlformats.org/drawingml/2006/chart">
            <c:chart xmlns:c="http://schemas.openxmlformats.org/drawingml/2006/chart" r:id="rId2"/>
          </a:graphicData>
        </a:graphic>
      </p:graphicFrame>
      <p:graphicFrame>
        <p:nvGraphicFramePr>
          <p:cNvPr id="8" name="Table 0"/>
          <p:cNvGraphicFramePr>
            <a:graphicFrameLocks noGrp="1"/>
          </p:cNvGraphicFramePr>
          <p:nvPr>
            <p:extLst>
              <p:ext uri="{D42A27DB-BD31-4B8C-83A1-F6EECF244321}">
                <p14:modId xmlns:p14="http://schemas.microsoft.com/office/powerpoint/2010/main" val="1579011935"/>
              </p:ext>
            </p:extLst>
          </p:nvPr>
        </p:nvGraphicFramePr>
        <p:xfrm>
          <a:off x="4754880" y="914400"/>
          <a:ext cx="4114800" cy="914400"/>
        </p:xfrm>
        <a:graphic>
          <a:graphicData uri="http://schemas.openxmlformats.org/drawingml/2006/table">
            <a:tbl>
              <a:tblPr/>
              <a:tblGrid>
                <a:gridCol w="1005840"/>
                <a:gridCol w="1051560"/>
                <a:gridCol w="1005840"/>
                <a:gridCol w="1051560"/>
              </a:tblGrid>
              <a:tr h="292608">
                <a:tc>
                  <a:txBody>
                    <a:bodyPr/>
                    <a:lstStyle/>
                    <a:p>
                      <a:pPr indent="0" marL="0">
                        <a:buNone/>
                      </a:pP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F172A"/>
                    </a:solidFill>
                  </a:tcPr>
                </a:tc>
                <a:tc>
                  <a:txBody>
                    <a:bodyPr/>
                    <a:lstStyle/>
                    <a:p>
                      <a:pPr indent="0" marL="0">
                        <a:buNone/>
                      </a:pPr>
                      <a:r>
                        <a:rPr lang="en-US" sz="1000" b="1" dirty="0">
                          <a:solidFill>
                            <a:srgbClr val="FFFFFF"/>
                          </a:solidFill>
                          <a:latin typeface="Noto Sans CJK JP" pitchFamily="34" charset="0"/>
                          <a:ea typeface="Noto Sans CJK JP" pitchFamily="34" charset="-122"/>
                          <a:cs typeface="Noto Sans CJK JP" pitchFamily="34" charset="-120"/>
                        </a:rPr>
                        <a:t>キオクシア</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F172A"/>
                    </a:solidFill>
                  </a:tcPr>
                </a:tc>
                <a:tc>
                  <a:txBody>
                    <a:bodyPr/>
                    <a:lstStyle/>
                    <a:p>
                      <a:pPr indent="0" marL="0">
                        <a:buNone/>
                      </a:pPr>
                      <a:r>
                        <a:rPr lang="en-US" sz="1000" b="1" dirty="0">
                          <a:solidFill>
                            <a:srgbClr val="FFFFFF"/>
                          </a:solidFill>
                          <a:latin typeface="Noto Sans CJK JP" pitchFamily="34" charset="0"/>
                          <a:ea typeface="Noto Sans CJK JP" pitchFamily="34" charset="-122"/>
                          <a:cs typeface="Noto Sans CJK JP" pitchFamily="34" charset="-120"/>
                        </a:rPr>
                        <a:t>Samsung</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F172A"/>
                    </a:solidFill>
                  </a:tcPr>
                </a:tc>
                <a:tc>
                  <a:txBody>
                    <a:bodyPr/>
                    <a:lstStyle/>
                    <a:p>
                      <a:pPr indent="0" marL="0">
                        <a:buNone/>
                      </a:pPr>
                      <a:r>
                        <a:rPr lang="en-US" sz="1000" b="1" dirty="0">
                          <a:solidFill>
                            <a:srgbClr val="FFFFFF"/>
                          </a:solidFill>
                          <a:latin typeface="Noto Sans CJK JP" pitchFamily="34" charset="0"/>
                          <a:ea typeface="Noto Sans CJK JP" pitchFamily="34" charset="-122"/>
                          <a:cs typeface="Noto Sans CJK JP" pitchFamily="34" charset="-120"/>
                        </a:rPr>
                        <a:t>Micron</a:t>
                      </a:r>
                      <a:endParaRPr lang="en-US" sz="10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F172A"/>
                    </a:solidFill>
                  </a:tcPr>
                </a:tc>
              </a:tr>
              <a:tr h="292608">
                <a:tc>
                  <a:txBody>
                    <a:bodyPr/>
                    <a:lstStyle/>
                    <a:p>
                      <a:pPr indent="0" marL="0">
                        <a:buNone/>
                      </a:pPr>
                      <a:r>
                        <a:rPr lang="en-US" sz="900" b="1" dirty="0">
                          <a:solidFill>
                            <a:srgbClr val="0F172A"/>
                          </a:solidFill>
                          <a:latin typeface="Noto Sans CJK JP" pitchFamily="34" charset="0"/>
                          <a:ea typeface="Noto Sans CJK JP" pitchFamily="34" charset="-122"/>
                          <a:cs typeface="Noto Sans CJK JP" pitchFamily="34" charset="-120"/>
                        </a:rPr>
                        <a:t>ティッカー</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285A（東証）</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005930（KRX）</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MU（NASDAQ）</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292608">
                <a:tc>
                  <a:txBody>
                    <a:bodyPr/>
                    <a:lstStyle/>
                    <a:p>
                      <a:pPr indent="0" marL="0">
                        <a:buNone/>
                      </a:pPr>
                      <a:r>
                        <a:rPr lang="en-US" sz="900" b="1" dirty="0">
                          <a:solidFill>
                            <a:srgbClr val="0F172A"/>
                          </a:solidFill>
                          <a:latin typeface="Noto Sans CJK JP" pitchFamily="34" charset="0"/>
                          <a:ea typeface="Noto Sans CJK JP" pitchFamily="34" charset="-122"/>
                          <a:cs typeface="Noto Sans CJK JP" pitchFamily="34" charset="-120"/>
                        </a:rPr>
                        <a:t>直近株価</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~¥35,000</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KRW 201,000</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~$430</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292608">
                <a:tc>
                  <a:txBody>
                    <a:bodyPr/>
                    <a:lstStyle/>
                    <a:p>
                      <a:pPr indent="0" marL="0">
                        <a:buNone/>
                      </a:pPr>
                      <a:r>
                        <a:rPr lang="en-US" sz="900" b="1" dirty="0">
                          <a:solidFill>
                            <a:srgbClr val="0F172A"/>
                          </a:solidFill>
                          <a:latin typeface="Noto Sans CJK JP" pitchFamily="34" charset="0"/>
                          <a:ea typeface="Noto Sans CJK JP" pitchFamily="34" charset="-122"/>
                          <a:cs typeface="Noto Sans CJK JP" pitchFamily="34" charset="-120"/>
                        </a:rPr>
                        <a:t>時価総額</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約20兆円超</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約$9,500億</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約$4,810億</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292608">
                <a:tc>
                  <a:txBody>
                    <a:bodyPr/>
                    <a:lstStyle/>
                    <a:p>
                      <a:pPr indent="0" marL="0">
                        <a:buNone/>
                      </a:pPr>
                      <a:r>
                        <a:rPr lang="en-US" sz="900" b="1" dirty="0">
                          <a:solidFill>
                            <a:srgbClr val="0F172A"/>
                          </a:solidFill>
                          <a:latin typeface="Noto Sans CJK JP" pitchFamily="34" charset="0"/>
                          <a:ea typeface="Noto Sans CJK JP" pitchFamily="34" charset="-122"/>
                          <a:cs typeface="Noto Sans CJK JP" pitchFamily="34" charset="-120"/>
                        </a:rPr>
                        <a:t>1年リターン</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+1,960%</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+274%</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+562%</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292608">
                <a:tc>
                  <a:txBody>
                    <a:bodyPr/>
                    <a:lstStyle/>
                    <a:p>
                      <a:pPr indent="0" marL="0">
                        <a:buNone/>
                      </a:pPr>
                      <a:r>
                        <a:rPr lang="en-US" sz="900" b="1" dirty="0">
                          <a:solidFill>
                            <a:srgbClr val="0F172A"/>
                          </a:solidFill>
                          <a:latin typeface="Noto Sans CJK JP" pitchFamily="34" charset="0"/>
                          <a:ea typeface="Noto Sans CJK JP" pitchFamily="34" charset="-122"/>
                          <a:cs typeface="Noto Sans CJK JP" pitchFamily="34" charset="-120"/>
                        </a:rPr>
                        <a:t>直近売上</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¥5,436億</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KRW 93.8兆</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$238.6億</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r h="292608">
                <a:tc>
                  <a:txBody>
                    <a:bodyPr/>
                    <a:lstStyle/>
                    <a:p>
                      <a:pPr indent="0" marL="0">
                        <a:buNone/>
                      </a:pPr>
                      <a:r>
                        <a:rPr lang="en-US" sz="900" b="1" dirty="0">
                          <a:solidFill>
                            <a:srgbClr val="0F172A"/>
                          </a:solidFill>
                          <a:latin typeface="Noto Sans CJK JP" pitchFamily="34" charset="0"/>
                          <a:ea typeface="Noto Sans CJK JP" pitchFamily="34" charset="-122"/>
                          <a:cs typeface="Noto Sans CJK JP" pitchFamily="34" charset="-120"/>
                        </a:rPr>
                        <a:t>営業利益率</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26.6%</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21.4%</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algn="ctr" indent="0" marL="0">
                        <a:buNone/>
                      </a:pPr>
                      <a:r>
                        <a:rPr lang="en-US" sz="900" dirty="0">
                          <a:solidFill>
                            <a:srgbClr val="1E293B"/>
                          </a:solidFill>
                          <a:latin typeface="Noto Sans CJK JP" pitchFamily="34" charset="0"/>
                          <a:ea typeface="Noto Sans CJK JP" pitchFamily="34" charset="-122"/>
                          <a:cs typeface="Noto Sans CJK JP" pitchFamily="34" charset="-120"/>
                        </a:rPr>
                        <a:t>67.6%</a:t>
                      </a:r>
                      <a:endParaRPr lang="en-US" sz="900" dirty="0">
                        <a:latin typeface="Noto Sans CJK JP" charset="0"/>
                        <a:ea typeface="Noto Sans CJK JP" charset="0"/>
                        <a:cs typeface="Noto Sans CJK JP" charset="0"/>
                      </a:endParaRPr>
                    </a:p>
                  </a:txBody>
                  <a:tcPr marL="45720" marR="45720" marT="27432" marB="27432">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r>
            </a:tbl>
          </a:graphicData>
        </a:graphic>
      </p:graphicFrame>
      <p:sp>
        <p:nvSpPr>
          <p:cNvPr id="7" name="Shape 2"/>
          <p:cNvSpPr/>
          <p:nvPr/>
        </p:nvSpPr>
        <p:spPr>
          <a:xfrm>
            <a:off x="457200" y="3703320"/>
            <a:ext cx="8229600" cy="123444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8" name="Text 3"/>
          <p:cNvSpPr/>
          <p:nvPr/>
        </p:nvSpPr>
        <p:spPr>
          <a:xfrm>
            <a:off x="640080" y="3749040"/>
            <a:ext cx="2743200" cy="274320"/>
          </a:xfrm>
          <a:prstGeom prst="rect">
            <a:avLst/>
          </a:prstGeom>
          <a:noFill/>
          <a:ln/>
        </p:spPr>
        <p:txBody>
          <a:bodyPr wrap="square" lIns="0" tIns="0" rIns="0" bIns="0" rtlCol="0" anchor="ctr"/>
          <a:lstStyle/>
          <a:p>
            <a:pPr indent="0" marL="0">
              <a:buNone/>
            </a:pPr>
            <a:r>
              <a:rPr lang="en-US" sz="1200" b="1" dirty="0">
                <a:solidFill>
                  <a:srgbClr val="0F172A"/>
                </a:solidFill>
                <a:latin typeface="Noto Sans CJK JP" pitchFamily="34" charset="0"/>
                <a:ea typeface="Noto Sans CJK JP" pitchFamily="34" charset="-122"/>
                <a:cs typeface="Noto Sans CJK JP" pitchFamily="34" charset="-120"/>
              </a:rPr>
              <a:t>主要株価変動イベント</a:t>
            </a:r>
            <a:endParaRPr lang="en-US" sz="1200" dirty="0"/>
          </a:p>
        </p:txBody>
      </p:sp>
      <p:sp>
        <p:nvSpPr>
          <p:cNvPr id="9" name="Text 4"/>
          <p:cNvSpPr/>
          <p:nvPr/>
        </p:nvSpPr>
        <p:spPr>
          <a:xfrm>
            <a:off x="640080" y="4069080"/>
            <a:ext cx="7863840" cy="822960"/>
          </a:xfrm>
          <a:prstGeom prst="rect">
            <a:avLst/>
          </a:prstGeom>
          <a:noFill/>
          <a:ln/>
        </p:spPr>
        <p:txBody>
          <a:bodyPr wrap="square" lIns="0" tIns="0" rIns="0" bIns="0" rtlCol="0" anchor="t"/>
          <a:lstStyle/>
          <a:p>
            <a:pPr indent="0" marL="0">
              <a:buNone/>
            </a:pPr>
            <a:r>
              <a:rPr lang="en-US" sz="900" b="1" dirty="0">
                <a:solidFill>
                  <a:srgbClr val="0F172A"/>
                </a:solidFill>
              </a:rPr>
              <a:t>キオクシア: </a:t>
            </a:r>
            <a:pPr indent="0" marL="0">
              <a:buNone/>
            </a:pPr>
            <a:r>
              <a:rPr lang="en-US" sz="900" dirty="0">
                <a:solidFill>
                  <a:srgbClr val="334155"/>
                </a:solidFill>
              </a:rPr>
              <a:t>2025/9 NVIDIA共同開発報道で急騰 → 11月ベインブロックトレードで急落 → 2026/2 Q3過去最高決算で再急騰 → 4月時価総額20兆円突破</a:t>
            </a:r>
            <a:endParaRPr lang="en-US" sz="900" dirty="0"/>
          </a:p>
          <a:p>
            <a:pPr indent="0" marL="0">
              <a:buNone/>
            </a:pPr>
            <a:r>
              <a:rPr lang="en-US" sz="900" b="1" dirty="0">
                <a:solidFill>
                  <a:srgbClr val="0F172A"/>
                </a:solidFill>
              </a:rPr>
              <a:t>Samsung: </a:t>
            </a:r>
            <a:pPr indent="0" marL="0">
              <a:buNone/>
            </a:pPr>
            <a:r>
              <a:rPr lang="en-US" sz="900" dirty="0">
                <a:solidFill>
                  <a:srgbClr val="334155"/>
                </a:solidFill>
              </a:rPr>
              <a:t>2025/H1 HBM遅延で低迷 → Q3 NVIDIA向けHBM3E認定で反転 → 2026/2 HBM4量産開始でATH → Q1ガイダンス57.2兆ウォンで衝撃</a:t>
            </a:r>
            <a:endParaRPr lang="en-US" sz="900" dirty="0"/>
          </a:p>
          <a:p>
            <a:pPr indent="0" marL="0">
              <a:buNone/>
            </a:pPr>
            <a:r>
              <a:rPr lang="en-US" sz="900" b="1" dirty="0">
                <a:solidFill>
                  <a:srgbClr val="0F172A"/>
                </a:solidFill>
              </a:rPr>
              <a:t>Micron: </a:t>
            </a:r>
            <a:pPr indent="0" marL="0">
              <a:buNone/>
            </a:pPr>
            <a:r>
              <a:rPr lang="en-US" sz="900" dirty="0">
                <a:solidFill>
                  <a:srgbClr val="334155"/>
                </a:solidFill>
              </a:rPr>
              <a:t>2025/12 FQ1過去最高 → 2026/3 FQ2売上$238.6億・EPS $12.20で過去最高値$471.34 → FQ3ガイダンス$335億（コンセンサス50%超）</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AFC"/>
        </a:solidFill>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F172A"/>
          </a:solidFill>
          <a:ln/>
        </p:spPr>
      </p:sp>
      <p:pic>
        <p:nvPicPr>
          <p:cNvPr id="3" name="Image 0" descr="preencoded.png">    </p:cNvPr>
          <p:cNvPicPr>
            <a:picLocks noChangeAspect="1"/>
          </p:cNvPicPr>
          <p:nvPr/>
        </p:nvPicPr>
        <p:blipFill>
          <a:blip r:embed="rId1"/>
          <a:stretch>
            <a:fillRect/>
          </a:stretch>
        </p:blipFill>
        <p:spPr>
          <a:xfrm>
            <a:off x="457200" y="137160"/>
            <a:ext cx="411480" cy="411480"/>
          </a:xfrm>
          <a:prstGeom prst="rect">
            <a:avLst/>
          </a:prstGeom>
        </p:spPr>
      </p:pic>
      <p:sp>
        <p:nvSpPr>
          <p:cNvPr id="4" name="Text 1"/>
          <p:cNvSpPr/>
          <p:nvPr/>
        </p:nvSpPr>
        <p:spPr>
          <a:xfrm>
            <a:off x="1005840" y="109728"/>
            <a:ext cx="7772400" cy="502920"/>
          </a:xfrm>
          <a:prstGeom prst="rect">
            <a:avLst/>
          </a:prstGeom>
          <a:noFill/>
          <a:ln/>
        </p:spPr>
        <p:txBody>
          <a:bodyPr wrap="square" lIns="0" tIns="0" rIns="0" bIns="0" rtlCol="0" anchor="ctr"/>
          <a:lstStyle/>
          <a:p>
            <a:pPr indent="0" marL="0">
              <a:buNone/>
            </a:pPr>
            <a:r>
              <a:rPr lang="en-US" sz="1800" b="1" dirty="0">
                <a:solidFill>
                  <a:srgbClr val="FFFFFF"/>
                </a:solidFill>
                <a:latin typeface="Noto Sans CJK JP" pitchFamily="34" charset="0"/>
                <a:ea typeface="Noto Sans CJK JP" pitchFamily="34" charset="-122"/>
                <a:cs typeface="Noto Sans CJK JP" pitchFamily="34" charset="-120"/>
              </a:rPr>
              <a:t>④ 上昇の背景：AI需要が生み出す構造的メモリ不足</a:t>
            </a:r>
            <a:endParaRPr lang="en-US" sz="1800" dirty="0"/>
          </a:p>
        </p:txBody>
      </p:sp>
      <p:sp>
        <p:nvSpPr>
          <p:cNvPr id="5" name="Shape 2"/>
          <p:cNvSpPr/>
          <p:nvPr/>
        </p:nvSpPr>
        <p:spPr>
          <a:xfrm>
            <a:off x="457200" y="960120"/>
            <a:ext cx="2606040" cy="1371600"/>
          </a:xfrm>
          <a:prstGeom prst="rect">
            <a:avLst/>
          </a:prstGeom>
          <a:solidFill>
            <a:srgbClr val="FFFFFF"/>
          </a:solidFill>
          <a:ln/>
          <a:effectLst>
            <a:outerShdw sx="100000" sy="100000" kx="0" ky="0" algn="bl" rotWithShape="0" blurRad="101600" dist="38100" dir="8100000">
              <a:srgbClr val="000000">
                <a:alpha val="12000"/>
              </a:srgbClr>
            </a:outerShdw>
          </a:effectLst>
        </p:spPr>
      </p:sp>
      <p:pic>
        <p:nvPicPr>
          <p:cNvPr id="6" name="Image 1" descr="preencoded.png">    </p:cNvPr>
          <p:cNvPicPr>
            <a:picLocks noChangeAspect="1"/>
          </p:cNvPicPr>
          <p:nvPr/>
        </p:nvPicPr>
        <p:blipFill>
          <a:blip r:embed="rId2"/>
          <a:stretch>
            <a:fillRect/>
          </a:stretch>
        </p:blipFill>
        <p:spPr>
          <a:xfrm>
            <a:off x="594360" y="1051560"/>
            <a:ext cx="320040" cy="320040"/>
          </a:xfrm>
          <a:prstGeom prst="rect">
            <a:avLst/>
          </a:prstGeom>
        </p:spPr>
      </p:pic>
      <p:sp>
        <p:nvSpPr>
          <p:cNvPr id="7" name="Text 3"/>
          <p:cNvSpPr/>
          <p:nvPr/>
        </p:nvSpPr>
        <p:spPr>
          <a:xfrm>
            <a:off x="1005840" y="1005840"/>
            <a:ext cx="1920240" cy="502920"/>
          </a:xfrm>
          <a:prstGeom prst="rect">
            <a:avLst/>
          </a:prstGeom>
          <a:noFill/>
          <a:ln/>
        </p:spPr>
        <p:txBody>
          <a:bodyPr wrap="square" lIns="0" tIns="0" rIns="0" bIns="0" rtlCol="0" anchor="ctr"/>
          <a:lstStyle/>
          <a:p>
            <a:pPr indent="0" marL="0">
              <a:buNone/>
            </a:pPr>
            <a:r>
              <a:rPr lang="en-US" sz="2000" b="1" dirty="0">
                <a:solidFill>
                  <a:srgbClr val="0F172A"/>
                </a:solidFill>
                <a:latin typeface="Noto Sans CJK JP" pitchFamily="34" charset="0"/>
                <a:ea typeface="Noto Sans CJK JP" pitchFamily="34" charset="-122"/>
                <a:cs typeface="Noto Sans CJK JP" pitchFamily="34" charset="-120"/>
              </a:rPr>
              <a:t>$6,600〜</a:t>
            </a:r>
            <a:endParaRPr lang="en-US" sz="2000" dirty="0"/>
          </a:p>
          <a:p>
            <a:pPr indent="0" marL="0">
              <a:buNone/>
            </a:pPr>
            <a:r>
              <a:rPr lang="en-US" sz="2000" b="1" dirty="0">
                <a:solidFill>
                  <a:srgbClr val="0F172A"/>
                </a:solidFill>
                <a:latin typeface="Noto Sans CJK JP" pitchFamily="34" charset="0"/>
                <a:ea typeface="Noto Sans CJK JP" pitchFamily="34" charset="-122"/>
                <a:cs typeface="Noto Sans CJK JP" pitchFamily="34" charset="-120"/>
              </a:rPr>
              <a:t>6,900億</a:t>
            </a:r>
            <a:endParaRPr lang="en-US" sz="2000" dirty="0"/>
          </a:p>
        </p:txBody>
      </p:sp>
      <p:sp>
        <p:nvSpPr>
          <p:cNvPr id="8" name="Text 4"/>
          <p:cNvSpPr/>
          <p:nvPr/>
        </p:nvSpPr>
        <p:spPr>
          <a:xfrm>
            <a:off x="594360" y="1645920"/>
            <a:ext cx="2331720" cy="502920"/>
          </a:xfrm>
          <a:prstGeom prst="rect">
            <a:avLst/>
          </a:prstGeom>
          <a:noFill/>
          <a:ln/>
        </p:spPr>
        <p:txBody>
          <a:bodyPr wrap="square" lIns="0" tIns="0" rIns="0" bIns="0" rtlCol="0" anchor="ctr"/>
          <a:lstStyle/>
          <a:p>
            <a:pPr indent="0" marL="0">
              <a:buNone/>
            </a:pPr>
            <a:r>
              <a:rPr lang="en-US" sz="1000" dirty="0">
                <a:solidFill>
                  <a:srgbClr val="64748B"/>
                </a:solidFill>
                <a:latin typeface="Noto Sans CJK JP" pitchFamily="34" charset="0"/>
                <a:ea typeface="Noto Sans CJK JP" pitchFamily="34" charset="-122"/>
                <a:cs typeface="Noto Sans CJK JP" pitchFamily="34" charset="-120"/>
              </a:rPr>
              <a:t>ハイパースケーラー5社</a:t>
            </a:r>
            <a:endParaRPr lang="en-US" sz="1000" dirty="0"/>
          </a:p>
          <a:p>
            <a:pPr indent="0" marL="0">
              <a:buNone/>
            </a:pPr>
            <a:r>
              <a:rPr lang="en-US" sz="1000" dirty="0">
                <a:solidFill>
                  <a:srgbClr val="64748B"/>
                </a:solidFill>
                <a:latin typeface="Noto Sans CJK JP" pitchFamily="34" charset="0"/>
                <a:ea typeface="Noto Sans CJK JP" pitchFamily="34" charset="-122"/>
                <a:cs typeface="Noto Sans CJK JP" pitchFamily="34" charset="-120"/>
              </a:rPr>
              <a:t>2026年設備投資</a:t>
            </a:r>
            <a:endParaRPr lang="en-US" sz="1000" dirty="0"/>
          </a:p>
        </p:txBody>
      </p:sp>
      <p:sp>
        <p:nvSpPr>
          <p:cNvPr id="9" name="Shape 5"/>
          <p:cNvSpPr/>
          <p:nvPr/>
        </p:nvSpPr>
        <p:spPr>
          <a:xfrm>
            <a:off x="3291840" y="960120"/>
            <a:ext cx="2606040" cy="1371600"/>
          </a:xfrm>
          <a:prstGeom prst="rect">
            <a:avLst/>
          </a:prstGeom>
          <a:solidFill>
            <a:srgbClr val="FFFFFF"/>
          </a:solidFill>
          <a:ln/>
          <a:effectLst>
            <a:outerShdw sx="100000" sy="100000" kx="0" ky="0" algn="bl" rotWithShape="0" blurRad="101600" dist="38100" dir="8100000">
              <a:srgbClr val="000000">
                <a:alpha val="12000"/>
              </a:srgbClr>
            </a:outerShdw>
          </a:effectLst>
        </p:spPr>
      </p:sp>
      <p:pic>
        <p:nvPicPr>
          <p:cNvPr id="10" name="Image 2" descr="preencoded.png">    </p:cNvPr>
          <p:cNvPicPr>
            <a:picLocks noChangeAspect="1"/>
          </p:cNvPicPr>
          <p:nvPr/>
        </p:nvPicPr>
        <p:blipFill>
          <a:blip r:embed="rId3"/>
          <a:stretch>
            <a:fillRect/>
          </a:stretch>
        </p:blipFill>
        <p:spPr>
          <a:xfrm>
            <a:off x="3429000" y="1051560"/>
            <a:ext cx="320040" cy="320040"/>
          </a:xfrm>
          <a:prstGeom prst="rect">
            <a:avLst/>
          </a:prstGeom>
        </p:spPr>
      </p:pic>
      <p:sp>
        <p:nvSpPr>
          <p:cNvPr id="11" name="Text 6"/>
          <p:cNvSpPr/>
          <p:nvPr/>
        </p:nvSpPr>
        <p:spPr>
          <a:xfrm>
            <a:off x="3840480" y="1005840"/>
            <a:ext cx="1920240" cy="502920"/>
          </a:xfrm>
          <a:prstGeom prst="rect">
            <a:avLst/>
          </a:prstGeom>
          <a:noFill/>
          <a:ln/>
        </p:spPr>
        <p:txBody>
          <a:bodyPr wrap="square" lIns="0" tIns="0" rIns="0" bIns="0" rtlCol="0" anchor="ctr"/>
          <a:lstStyle/>
          <a:p>
            <a:pPr indent="0" marL="0">
              <a:buNone/>
            </a:pPr>
            <a:r>
              <a:rPr lang="en-US" sz="2000" b="1" dirty="0">
                <a:solidFill>
                  <a:srgbClr val="0F172A"/>
                </a:solidFill>
                <a:latin typeface="Noto Sans CJK JP" pitchFamily="34" charset="0"/>
                <a:ea typeface="Noto Sans CJK JP" pitchFamily="34" charset="-122"/>
                <a:cs typeface="Noto Sans CJK JP" pitchFamily="34" charset="-120"/>
              </a:rPr>
              <a:t>70%</a:t>
            </a:r>
            <a:endParaRPr lang="en-US" sz="2000" dirty="0"/>
          </a:p>
        </p:txBody>
      </p:sp>
      <p:sp>
        <p:nvSpPr>
          <p:cNvPr id="12" name="Text 7"/>
          <p:cNvSpPr/>
          <p:nvPr/>
        </p:nvSpPr>
        <p:spPr>
          <a:xfrm>
            <a:off x="3429000" y="1645920"/>
            <a:ext cx="2331720" cy="502920"/>
          </a:xfrm>
          <a:prstGeom prst="rect">
            <a:avLst/>
          </a:prstGeom>
          <a:noFill/>
          <a:ln/>
        </p:spPr>
        <p:txBody>
          <a:bodyPr wrap="square" lIns="0" tIns="0" rIns="0" bIns="0" rtlCol="0" anchor="ctr"/>
          <a:lstStyle/>
          <a:p>
            <a:pPr indent="0" marL="0">
              <a:buNone/>
            </a:pPr>
            <a:r>
              <a:rPr lang="en-US" sz="1000" dirty="0">
                <a:solidFill>
                  <a:srgbClr val="64748B"/>
                </a:solidFill>
                <a:latin typeface="Noto Sans CJK JP" pitchFamily="34" charset="0"/>
                <a:ea typeface="Noto Sans CJK JP" pitchFamily="34" charset="-122"/>
                <a:cs typeface="Noto Sans CJK JP" pitchFamily="34" charset="-120"/>
              </a:rPr>
              <a:t>データセンターの</a:t>
            </a:r>
            <a:endParaRPr lang="en-US" sz="1000" dirty="0"/>
          </a:p>
          <a:p>
            <a:pPr indent="0" marL="0">
              <a:buNone/>
            </a:pPr>
            <a:r>
              <a:rPr lang="en-US" sz="1000" dirty="0">
                <a:solidFill>
                  <a:srgbClr val="64748B"/>
                </a:solidFill>
                <a:latin typeface="Noto Sans CJK JP" pitchFamily="34" charset="0"/>
                <a:ea typeface="Noto Sans CJK JP" pitchFamily="34" charset="-122"/>
                <a:cs typeface="Noto Sans CJK JP" pitchFamily="34" charset="-120"/>
              </a:rPr>
              <a:t>メモリ消費比率</a:t>
            </a:r>
            <a:endParaRPr lang="en-US" sz="1000" dirty="0"/>
          </a:p>
        </p:txBody>
      </p:sp>
      <p:sp>
        <p:nvSpPr>
          <p:cNvPr id="13" name="Shape 8"/>
          <p:cNvSpPr/>
          <p:nvPr/>
        </p:nvSpPr>
        <p:spPr>
          <a:xfrm>
            <a:off x="6126480" y="960120"/>
            <a:ext cx="2606040" cy="1371600"/>
          </a:xfrm>
          <a:prstGeom prst="rect">
            <a:avLst/>
          </a:prstGeom>
          <a:solidFill>
            <a:srgbClr val="FFFFFF"/>
          </a:solidFill>
          <a:ln/>
          <a:effectLst>
            <a:outerShdw sx="100000" sy="100000" kx="0" ky="0" algn="bl" rotWithShape="0" blurRad="101600" dist="38100" dir="8100000">
              <a:srgbClr val="000000">
                <a:alpha val="12000"/>
              </a:srgbClr>
            </a:outerShdw>
          </a:effectLst>
        </p:spPr>
      </p:sp>
      <p:pic>
        <p:nvPicPr>
          <p:cNvPr id="14" name="Image 3" descr="preencoded.png">    </p:cNvPr>
          <p:cNvPicPr>
            <a:picLocks noChangeAspect="1"/>
          </p:cNvPicPr>
          <p:nvPr/>
        </p:nvPicPr>
        <p:blipFill>
          <a:blip r:embed="rId4"/>
          <a:stretch>
            <a:fillRect/>
          </a:stretch>
        </p:blipFill>
        <p:spPr>
          <a:xfrm>
            <a:off x="6263640" y="1051560"/>
            <a:ext cx="320040" cy="320040"/>
          </a:xfrm>
          <a:prstGeom prst="rect">
            <a:avLst/>
          </a:prstGeom>
        </p:spPr>
      </p:pic>
      <p:sp>
        <p:nvSpPr>
          <p:cNvPr id="15" name="Text 9"/>
          <p:cNvSpPr/>
          <p:nvPr/>
        </p:nvSpPr>
        <p:spPr>
          <a:xfrm>
            <a:off x="6675120" y="1005840"/>
            <a:ext cx="1920240" cy="502920"/>
          </a:xfrm>
          <a:prstGeom prst="rect">
            <a:avLst/>
          </a:prstGeom>
          <a:noFill/>
          <a:ln/>
        </p:spPr>
        <p:txBody>
          <a:bodyPr wrap="square" lIns="0" tIns="0" rIns="0" bIns="0" rtlCol="0" anchor="ctr"/>
          <a:lstStyle/>
          <a:p>
            <a:pPr indent="0" marL="0">
              <a:buNone/>
            </a:pPr>
            <a:r>
              <a:rPr lang="en-US" sz="2000" b="1" dirty="0">
                <a:solidFill>
                  <a:srgbClr val="0F172A"/>
                </a:solidFill>
                <a:latin typeface="Noto Sans CJK JP" pitchFamily="34" charset="0"/>
                <a:ea typeface="Noto Sans CJK JP" pitchFamily="34" charset="-122"/>
                <a:cs typeface="Noto Sans CJK JP" pitchFamily="34" charset="-120"/>
              </a:rPr>
              <a:t>90〜95%</a:t>
            </a:r>
            <a:endParaRPr lang="en-US" sz="2000" dirty="0"/>
          </a:p>
        </p:txBody>
      </p:sp>
      <p:sp>
        <p:nvSpPr>
          <p:cNvPr id="16" name="Text 10"/>
          <p:cNvSpPr/>
          <p:nvPr/>
        </p:nvSpPr>
        <p:spPr>
          <a:xfrm>
            <a:off x="6263640" y="1645920"/>
            <a:ext cx="2331720" cy="502920"/>
          </a:xfrm>
          <a:prstGeom prst="rect">
            <a:avLst/>
          </a:prstGeom>
          <a:noFill/>
          <a:ln/>
        </p:spPr>
        <p:txBody>
          <a:bodyPr wrap="square" lIns="0" tIns="0" rIns="0" bIns="0" rtlCol="0" anchor="ctr"/>
          <a:lstStyle/>
          <a:p>
            <a:pPr indent="0" marL="0">
              <a:buNone/>
            </a:pPr>
            <a:r>
              <a:rPr lang="en-US" sz="1000" dirty="0">
                <a:solidFill>
                  <a:srgbClr val="64748B"/>
                </a:solidFill>
                <a:latin typeface="Noto Sans CJK JP" pitchFamily="34" charset="0"/>
                <a:ea typeface="Noto Sans CJK JP" pitchFamily="34" charset="-122"/>
                <a:cs typeface="Noto Sans CJK JP" pitchFamily="34" charset="-120"/>
              </a:rPr>
              <a:t>DRAM Q1 2026</a:t>
            </a:r>
            <a:endParaRPr lang="en-US" sz="1000" dirty="0"/>
          </a:p>
          <a:p>
            <a:pPr indent="0" marL="0">
              <a:buNone/>
            </a:pPr>
            <a:r>
              <a:rPr lang="en-US" sz="1000" dirty="0">
                <a:solidFill>
                  <a:srgbClr val="64748B"/>
                </a:solidFill>
                <a:latin typeface="Noto Sans CJK JP" pitchFamily="34" charset="0"/>
                <a:ea typeface="Noto Sans CJK JP" pitchFamily="34" charset="-122"/>
                <a:cs typeface="Noto Sans CJK JP" pitchFamily="34" charset="-120"/>
              </a:rPr>
              <a:t>前四半期比上昇率</a:t>
            </a:r>
            <a:endParaRPr lang="en-US" sz="1000" dirty="0"/>
          </a:p>
        </p:txBody>
      </p:sp>
      <p:sp>
        <p:nvSpPr>
          <p:cNvPr id="17" name="Shape 11"/>
          <p:cNvSpPr/>
          <p:nvPr/>
        </p:nvSpPr>
        <p:spPr>
          <a:xfrm>
            <a:off x="457200" y="2560320"/>
            <a:ext cx="3931920" cy="233172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8" name="Shape 12"/>
          <p:cNvSpPr/>
          <p:nvPr/>
        </p:nvSpPr>
        <p:spPr>
          <a:xfrm>
            <a:off x="457200" y="2560320"/>
            <a:ext cx="3931920" cy="365760"/>
          </a:xfrm>
          <a:prstGeom prst="rect">
            <a:avLst/>
          </a:prstGeom>
          <a:solidFill>
            <a:srgbClr val="3B82F6"/>
          </a:solidFill>
          <a:ln/>
        </p:spPr>
      </p:sp>
      <p:sp>
        <p:nvSpPr>
          <p:cNvPr id="19" name="Text 13"/>
          <p:cNvSpPr/>
          <p:nvPr/>
        </p:nvSpPr>
        <p:spPr>
          <a:xfrm>
            <a:off x="594360" y="2587752"/>
            <a:ext cx="3657600" cy="320040"/>
          </a:xfrm>
          <a:prstGeom prst="rect">
            <a:avLst/>
          </a:prstGeom>
          <a:noFill/>
          <a:ln/>
        </p:spPr>
        <p:txBody>
          <a:bodyPr wrap="square" lIns="0" tIns="0" rIns="0" bIns="0" rtlCol="0" anchor="ctr"/>
          <a:lstStyle/>
          <a:p>
            <a:pPr indent="0" marL="0">
              <a:buNone/>
            </a:pPr>
            <a:r>
              <a:rPr lang="en-US" sz="1200" b="1" dirty="0">
                <a:solidFill>
                  <a:srgbClr val="FFFFFF"/>
                </a:solidFill>
                <a:latin typeface="Noto Sans CJK JP" pitchFamily="34" charset="0"/>
                <a:ea typeface="Noto Sans CJK JP" pitchFamily="34" charset="-122"/>
                <a:cs typeface="Noto Sans CJK JP" pitchFamily="34" charset="-120"/>
              </a:rPr>
              <a:t>NAND市場の需給逼迫</a:t>
            </a:r>
            <a:endParaRPr lang="en-US" sz="1200" dirty="0"/>
          </a:p>
        </p:txBody>
      </p:sp>
      <p:sp>
        <p:nvSpPr>
          <p:cNvPr id="20" name="Text 14"/>
          <p:cNvSpPr/>
          <p:nvPr/>
        </p:nvSpPr>
        <p:spPr>
          <a:xfrm>
            <a:off x="594360" y="3017520"/>
            <a:ext cx="3657600" cy="1737360"/>
          </a:xfrm>
          <a:prstGeom prst="rect">
            <a:avLst/>
          </a:prstGeom>
          <a:noFill/>
          <a:ln/>
        </p:spPr>
        <p:txBody>
          <a:bodyPr wrap="square" lIns="0" tIns="0" rIns="0" bIns="0" rtlCol="0" anchor="t"/>
          <a:lstStyle/>
          <a:p>
            <a:pPr indent="0" marL="0">
              <a:buNone/>
            </a:pPr>
            <a:r>
              <a:rPr lang="en-US" sz="1000" dirty="0">
                <a:solidFill>
                  <a:srgbClr val="1E293B"/>
                </a:solidFill>
              </a:rPr>
              <a:t>在庫水準: 3〜4週間分（歴史的低水準）</a:t>
            </a:r>
            <a:endParaRPr lang="en-US" sz="1000" dirty="0"/>
          </a:p>
          <a:p>
            <a:pPr indent="0" marL="0">
              <a:buNone/>
            </a:pPr>
            <a:r>
              <a:rPr lang="en-US" sz="1000" dirty="0">
                <a:solidFill>
                  <a:srgbClr val="1E293B"/>
                </a:solidFill>
              </a:rPr>
              <a:t>Q2 2026予測: 前四半期比 70〜75%上昇</a:t>
            </a:r>
            <a:endParaRPr lang="en-US" sz="1000" dirty="0"/>
          </a:p>
          <a:p>
            <a:pPr indent="0" marL="0">
              <a:buNone/>
            </a:pPr>
            <a:r>
              <a:rPr lang="en-US" sz="1000" dirty="0">
                <a:solidFill>
                  <a:srgbClr val="1E293B"/>
                </a:solidFill>
              </a:rPr>
              <a:t>エンタープライズSSDがスマホを抜き最大セグメントへ</a:t>
            </a:r>
            <a:endParaRPr lang="en-US" sz="1000" dirty="0"/>
          </a:p>
          <a:p>
            <a:pPr indent="0" marL="0">
              <a:buNone/>
            </a:pPr>
            <a:r>
              <a:rPr lang="en-US" sz="1000" dirty="0">
                <a:solidFill>
                  <a:srgbClr val="1E293B"/>
                </a:solidFill>
              </a:rPr>
              <a:t>キオクシアは2026年NAND生産能力「完売」と明言</a:t>
            </a:r>
            <a:endParaRPr lang="en-US" sz="1000" dirty="0"/>
          </a:p>
          <a:p>
            <a:pPr indent="0" marL="0">
              <a:buNone/>
            </a:pPr>
            <a:r>
              <a:rPr lang="en-US" sz="1000" b="1" dirty="0">
                <a:solidFill>
                  <a:srgbClr val="EF4444"/>
                </a:solidFill>
              </a:rPr>
              <a:t>Phison CEO: NAND不足は最長10年続く可能性</a:t>
            </a:r>
            <a:endParaRPr lang="en-US" sz="1000" dirty="0"/>
          </a:p>
        </p:txBody>
      </p:sp>
      <p:sp>
        <p:nvSpPr>
          <p:cNvPr id="21" name="Shape 15"/>
          <p:cNvSpPr/>
          <p:nvPr/>
        </p:nvSpPr>
        <p:spPr>
          <a:xfrm>
            <a:off x="4663440" y="2560320"/>
            <a:ext cx="4023360" cy="233172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22" name="Shape 16"/>
          <p:cNvSpPr/>
          <p:nvPr/>
        </p:nvSpPr>
        <p:spPr>
          <a:xfrm>
            <a:off x="4663440" y="2560320"/>
            <a:ext cx="4023360" cy="365760"/>
          </a:xfrm>
          <a:prstGeom prst="rect">
            <a:avLst/>
          </a:prstGeom>
          <a:solidFill>
            <a:srgbClr val="06B6D4"/>
          </a:solidFill>
          <a:ln/>
        </p:spPr>
      </p:sp>
      <p:sp>
        <p:nvSpPr>
          <p:cNvPr id="23" name="Text 17"/>
          <p:cNvSpPr/>
          <p:nvPr/>
        </p:nvSpPr>
        <p:spPr>
          <a:xfrm>
            <a:off x="4800600" y="2587752"/>
            <a:ext cx="3657600" cy="320040"/>
          </a:xfrm>
          <a:prstGeom prst="rect">
            <a:avLst/>
          </a:prstGeom>
          <a:noFill/>
          <a:ln/>
        </p:spPr>
        <p:txBody>
          <a:bodyPr wrap="square" lIns="0" tIns="0" rIns="0" bIns="0" rtlCol="0" anchor="ctr"/>
          <a:lstStyle/>
          <a:p>
            <a:pPr indent="0" marL="0">
              <a:buNone/>
            </a:pPr>
            <a:r>
              <a:rPr lang="en-US" sz="1200" b="1" dirty="0">
                <a:solidFill>
                  <a:srgbClr val="FFFFFF"/>
                </a:solidFill>
                <a:latin typeface="Noto Sans CJK JP" pitchFamily="34" charset="0"/>
                <a:ea typeface="Noto Sans CJK JP" pitchFamily="34" charset="-122"/>
                <a:cs typeface="Noto Sans CJK JP" pitchFamily="34" charset="-120"/>
              </a:rPr>
              <a:t>DRAM市場の需給動向</a:t>
            </a:r>
            <a:endParaRPr lang="en-US" sz="1200" dirty="0"/>
          </a:p>
        </p:txBody>
      </p:sp>
      <p:sp>
        <p:nvSpPr>
          <p:cNvPr id="24" name="Text 18"/>
          <p:cNvSpPr/>
          <p:nvPr/>
        </p:nvSpPr>
        <p:spPr>
          <a:xfrm>
            <a:off x="4800600" y="3017520"/>
            <a:ext cx="3749040" cy="1737360"/>
          </a:xfrm>
          <a:prstGeom prst="rect">
            <a:avLst/>
          </a:prstGeom>
          <a:noFill/>
          <a:ln/>
        </p:spPr>
        <p:txBody>
          <a:bodyPr wrap="square" lIns="0" tIns="0" rIns="0" bIns="0" rtlCol="0" anchor="t"/>
          <a:lstStyle/>
          <a:p>
            <a:pPr indent="0" marL="0">
              <a:buNone/>
            </a:pPr>
            <a:r>
              <a:rPr lang="en-US" sz="1000" dirty="0">
                <a:solidFill>
                  <a:srgbClr val="1E293B"/>
                </a:solidFill>
              </a:rPr>
              <a:t>在庫水準: 2〜3週間分（さらに逼迫）</a:t>
            </a:r>
            <a:endParaRPr lang="en-US" sz="1000" dirty="0"/>
          </a:p>
          <a:p>
            <a:pPr indent="0" marL="0">
              <a:buNone/>
            </a:pPr>
            <a:r>
              <a:rPr lang="en-US" sz="1000" dirty="0">
                <a:solidFill>
                  <a:srgbClr val="1E293B"/>
                </a:solidFill>
              </a:rPr>
              <a:t>2026年供給成長率: 前年比16%（通常20-30%）</a:t>
            </a:r>
            <a:endParaRPr lang="en-US" sz="1000" dirty="0"/>
          </a:p>
          <a:p>
            <a:pPr indent="0" marL="0">
              <a:buNone/>
            </a:pPr>
            <a:r>
              <a:rPr lang="en-US" sz="1000" dirty="0">
                <a:solidFill>
                  <a:srgbClr val="1E293B"/>
                </a:solidFill>
              </a:rPr>
              <a:t>Micronは顧客需要の55〜60%しか充足できず</a:t>
            </a:r>
            <a:endParaRPr lang="en-US" sz="1000" dirty="0"/>
          </a:p>
          <a:p>
            <a:pPr indent="0" marL="0">
              <a:buNone/>
            </a:pPr>
            <a:r>
              <a:rPr lang="en-US" sz="1000" dirty="0">
                <a:solidFill>
                  <a:srgbClr val="1E293B"/>
                </a:solidFill>
              </a:rPr>
              <a:t>Gartner: DRAM価格は2026年前年比125%上昇</a:t>
            </a:r>
            <a:endParaRPr lang="en-US" sz="1000" dirty="0"/>
          </a:p>
          <a:p>
            <a:pPr indent="0" marL="0">
              <a:buNone/>
            </a:pPr>
            <a:r>
              <a:rPr lang="en-US" sz="1000" b="1" dirty="0">
                <a:solidFill>
                  <a:srgbClr val="EF4444"/>
                </a:solidFill>
              </a:rPr>
              <a:t>新ファブの供給増は2027年以降まで来ない</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AFC"/>
        </a:solidFill>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F172A"/>
          </a:solidFill>
          <a:ln/>
        </p:spPr>
      </p:sp>
      <p:sp>
        <p:nvSpPr>
          <p:cNvPr id="3" name="Text 1"/>
          <p:cNvSpPr/>
          <p:nvPr/>
        </p:nvSpPr>
        <p:spPr>
          <a:xfrm>
            <a:off x="731520" y="109728"/>
            <a:ext cx="7315200" cy="502920"/>
          </a:xfrm>
          <a:prstGeom prst="rect">
            <a:avLst/>
          </a:prstGeom>
          <a:noFill/>
          <a:ln/>
        </p:spPr>
        <p:txBody>
          <a:bodyPr wrap="square" lIns="0" tIns="0" rIns="0" bIns="0" rtlCol="0" anchor="ctr"/>
          <a:lstStyle/>
          <a:p>
            <a:pPr indent="0" marL="0">
              <a:buNone/>
            </a:pPr>
            <a:r>
              <a:rPr lang="en-US" sz="2000" b="1" dirty="0">
                <a:solidFill>
                  <a:srgbClr val="FFFFFF"/>
                </a:solidFill>
                <a:latin typeface="Noto Sans CJK JP" pitchFamily="34" charset="0"/>
                <a:ea typeface="Noto Sans CJK JP" pitchFamily="34" charset="-122"/>
                <a:cs typeface="Noto Sans CJK JP" pitchFamily="34" charset="-120"/>
              </a:rPr>
              <a:t>地政学リスクと為替影響</a:t>
            </a:r>
            <a:endParaRPr lang="en-US" sz="2000" dirty="0"/>
          </a:p>
        </p:txBody>
      </p:sp>
      <p:sp>
        <p:nvSpPr>
          <p:cNvPr id="4" name="Shape 2"/>
          <p:cNvSpPr/>
          <p:nvPr/>
        </p:nvSpPr>
        <p:spPr>
          <a:xfrm>
            <a:off x="457200" y="960120"/>
            <a:ext cx="5303520" cy="256032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5" name="Shape 3"/>
          <p:cNvSpPr/>
          <p:nvPr/>
        </p:nvSpPr>
        <p:spPr>
          <a:xfrm>
            <a:off x="457200" y="960120"/>
            <a:ext cx="64008" cy="2560320"/>
          </a:xfrm>
          <a:prstGeom prst="rect">
            <a:avLst/>
          </a:prstGeom>
          <a:solidFill>
            <a:srgbClr val="EF4444"/>
          </a:solidFill>
          <a:ln/>
        </p:spPr>
      </p:sp>
      <p:sp>
        <p:nvSpPr>
          <p:cNvPr id="6" name="Text 4"/>
          <p:cNvSpPr/>
          <p:nvPr/>
        </p:nvSpPr>
        <p:spPr>
          <a:xfrm>
            <a:off x="685800" y="1005840"/>
            <a:ext cx="4846320" cy="320040"/>
          </a:xfrm>
          <a:prstGeom prst="rect">
            <a:avLst/>
          </a:prstGeom>
          <a:noFill/>
          <a:ln/>
        </p:spPr>
        <p:txBody>
          <a:bodyPr wrap="square" lIns="0" tIns="0" rIns="0" bIns="0" rtlCol="0" anchor="ctr"/>
          <a:lstStyle/>
          <a:p>
            <a:pPr indent="0" marL="0">
              <a:buNone/>
            </a:pPr>
            <a:r>
              <a:rPr lang="en-US" sz="1400" b="1" dirty="0">
                <a:solidFill>
                  <a:srgbClr val="0F172A"/>
                </a:solidFill>
                <a:latin typeface="Noto Sans CJK JP" pitchFamily="34" charset="0"/>
                <a:ea typeface="Noto Sans CJK JP" pitchFamily="34" charset="-122"/>
                <a:cs typeface="Noto Sans CJK JP" pitchFamily="34" charset="-120"/>
              </a:rPr>
              <a:t>米中半導体摩擦</a:t>
            </a:r>
            <a:endParaRPr lang="en-US" sz="1400" dirty="0"/>
          </a:p>
        </p:txBody>
      </p:sp>
      <p:sp>
        <p:nvSpPr>
          <p:cNvPr id="7" name="Text 5"/>
          <p:cNvSpPr/>
          <p:nvPr/>
        </p:nvSpPr>
        <p:spPr>
          <a:xfrm>
            <a:off x="685800" y="1371600"/>
            <a:ext cx="4846320" cy="2011680"/>
          </a:xfrm>
          <a:prstGeom prst="rect">
            <a:avLst/>
          </a:prstGeom>
          <a:noFill/>
          <a:ln/>
        </p:spPr>
        <p:txBody>
          <a:bodyPr wrap="square" lIns="0" tIns="0" rIns="0" bIns="0" rtlCol="0" anchor="t"/>
          <a:lstStyle/>
          <a:p>
            <a:pPr marL="342900" indent="-342900">
              <a:buSzPct val="100000"/>
              <a:buChar char="•"/>
            </a:pPr>
            <a:r>
              <a:rPr lang="en-US" sz="1000" dirty="0">
                <a:solidFill>
                  <a:srgbClr val="1E293B"/>
                </a:solidFill>
              </a:rPr>
              <a:t>2024年12月: 128層以上NAND・HBMへの規制拡大</a:t>
            </a:r>
            <a:endParaRPr lang="en-US" sz="1000" dirty="0"/>
          </a:p>
          <a:p>
            <a:pPr marL="342900" indent="-342900">
              <a:buSzPct val="100000"/>
              <a:buChar char="•"/>
            </a:pPr>
            <a:r>
              <a:rPr lang="en-US" sz="1000" dirty="0">
                <a:solidFill>
                  <a:srgbClr val="1E293B"/>
                </a:solidFill>
              </a:rPr>
              <a:t>Samsung・SK Hynix中国工場向け装置は年次ライセンス制</a:t>
            </a:r>
            <a:endParaRPr lang="en-US" sz="1000" dirty="0"/>
          </a:p>
          <a:p>
            <a:pPr marL="342900" indent="-342900">
              <a:buSzPct val="100000"/>
              <a:buChar char="•"/>
            </a:pPr>
            <a:r>
              <a:rPr lang="en-US" sz="1000" dirty="0">
                <a:solidFill>
                  <a:srgbClr val="1E293B"/>
                </a:solidFill>
              </a:rPr>
              <a:t>Samsung西安NAND工場は2026年操業継続認可</a:t>
            </a:r>
            <a:endParaRPr lang="en-US" sz="1000" dirty="0"/>
          </a:p>
          <a:p>
            <a:pPr marL="342900" indent="-342900">
              <a:buSzPct val="100000"/>
              <a:buChar char="•"/>
            </a:pPr>
            <a:r>
              <a:rPr lang="en-US" sz="1000" dirty="0">
                <a:solidFill>
                  <a:srgbClr val="1E293B"/>
                </a:solidFill>
              </a:rPr>
              <a:t>中国CXMT: DRAMシェア7%→12%に拡大（低価格帯）</a:t>
            </a:r>
            <a:endParaRPr lang="en-US" sz="1000" dirty="0"/>
          </a:p>
          <a:p>
            <a:pPr marL="342900" indent="-342900">
              <a:buSzPct val="100000"/>
              <a:buChar char="•"/>
            </a:pPr>
            <a:r>
              <a:rPr lang="en-US" sz="1000" b="1" dirty="0">
                <a:solidFill>
                  <a:srgbClr val="EF4444"/>
                </a:solidFill>
              </a:rPr>
              <a:t>米商務長官: 韓国メーカーに最大100%関税の可能性示唆</a:t>
            </a:r>
            <a:endParaRPr lang="en-US" sz="1000" dirty="0"/>
          </a:p>
        </p:txBody>
      </p:sp>
      <p:sp>
        <p:nvSpPr>
          <p:cNvPr id="8" name="Shape 6"/>
          <p:cNvSpPr/>
          <p:nvPr/>
        </p:nvSpPr>
        <p:spPr>
          <a:xfrm>
            <a:off x="6035040" y="960120"/>
            <a:ext cx="2651760" cy="118872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9" name="Shape 7"/>
          <p:cNvSpPr/>
          <p:nvPr/>
        </p:nvSpPr>
        <p:spPr>
          <a:xfrm>
            <a:off x="6035040" y="960120"/>
            <a:ext cx="64008" cy="1188720"/>
          </a:xfrm>
          <a:prstGeom prst="rect">
            <a:avLst/>
          </a:prstGeom>
          <a:solidFill>
            <a:srgbClr val="10B981"/>
          </a:solidFill>
          <a:ln/>
        </p:spPr>
      </p:sp>
      <p:sp>
        <p:nvSpPr>
          <p:cNvPr id="10" name="Text 8"/>
          <p:cNvSpPr/>
          <p:nvPr/>
        </p:nvSpPr>
        <p:spPr>
          <a:xfrm>
            <a:off x="6263640" y="1005840"/>
            <a:ext cx="2286000" cy="274320"/>
          </a:xfrm>
          <a:prstGeom prst="rect">
            <a:avLst/>
          </a:prstGeom>
          <a:noFill/>
          <a:ln/>
        </p:spPr>
        <p:txBody>
          <a:bodyPr wrap="square" lIns="0" tIns="0" rIns="0" bIns="0" rtlCol="0" anchor="ctr"/>
          <a:lstStyle/>
          <a:p>
            <a:pPr indent="0" marL="0">
              <a:buNone/>
            </a:pPr>
            <a:r>
              <a:rPr lang="en-US" sz="1200" b="1" dirty="0">
                <a:solidFill>
                  <a:srgbClr val="0F172A"/>
                </a:solidFill>
                <a:latin typeface="Noto Sans CJK JP" pitchFamily="34" charset="0"/>
                <a:ea typeface="Noto Sans CJK JP" pitchFamily="34" charset="-122"/>
                <a:cs typeface="Noto Sans CJK JP" pitchFamily="34" charset="-120"/>
              </a:rPr>
              <a:t>日本の半導体政策</a:t>
            </a:r>
            <a:endParaRPr lang="en-US" sz="1200" dirty="0"/>
          </a:p>
        </p:txBody>
      </p:sp>
      <p:sp>
        <p:nvSpPr>
          <p:cNvPr id="11" name="Text 9"/>
          <p:cNvSpPr/>
          <p:nvPr/>
        </p:nvSpPr>
        <p:spPr>
          <a:xfrm>
            <a:off x="6263640" y="1325880"/>
            <a:ext cx="2286000" cy="731520"/>
          </a:xfrm>
          <a:prstGeom prst="rect">
            <a:avLst/>
          </a:prstGeom>
          <a:noFill/>
          <a:ln/>
        </p:spPr>
        <p:txBody>
          <a:bodyPr wrap="square" lIns="0" tIns="0" rIns="0" bIns="0" rtlCol="0" anchor="ctr"/>
          <a:lstStyle/>
          <a:p>
            <a:pPr indent="0" marL="0">
              <a:buNone/>
            </a:pPr>
            <a:r>
              <a:rPr lang="en-US" sz="900" dirty="0">
                <a:solidFill>
                  <a:srgbClr val="334155"/>
                </a:solidFill>
                <a:latin typeface="Noto Sans CJK JP" pitchFamily="34" charset="0"/>
                <a:ea typeface="Noto Sans CJK JP" pitchFamily="34" charset="-122"/>
                <a:cs typeface="Noto Sans CJK JP" pitchFamily="34" charset="-120"/>
              </a:rPr>
              <a:t>2030年度までに10兆円超の公的支援目標</a:t>
            </a:r>
            <a:endParaRPr lang="en-US" sz="900" dirty="0"/>
          </a:p>
          <a:p>
            <a:pPr indent="0" marL="0">
              <a:buNone/>
            </a:pPr>
            <a:r>
              <a:rPr lang="en-US" sz="900" dirty="0">
                <a:solidFill>
                  <a:srgbClr val="334155"/>
                </a:solidFill>
                <a:latin typeface="Noto Sans CJK JP" pitchFamily="34" charset="0"/>
                <a:ea typeface="Noto Sans CJK JP" pitchFamily="34" charset="-122"/>
                <a:cs typeface="Noto Sans CJK JP" pitchFamily="34" charset="-120"/>
              </a:rPr>
              <a:t>キオクシア: 約2,430億円の補助金交付</a:t>
            </a:r>
            <a:endParaRPr lang="en-US" sz="900" dirty="0"/>
          </a:p>
          <a:p>
            <a:pPr indent="0" marL="0">
              <a:buNone/>
            </a:pPr>
            <a:r>
              <a:rPr lang="en-US" sz="900" dirty="0">
                <a:solidFill>
                  <a:srgbClr val="334155"/>
                </a:solidFill>
                <a:latin typeface="Noto Sans CJK JP" pitchFamily="34" charset="0"/>
                <a:ea typeface="Noto Sans CJK JP" pitchFamily="34" charset="-122"/>
                <a:cs typeface="Noto Sans CJK JP" pitchFamily="34" charset="-120"/>
              </a:rPr>
              <a:t>Rapidus: 累計約2.9兆円</a:t>
            </a:r>
            <a:endParaRPr lang="en-US" sz="900" dirty="0"/>
          </a:p>
        </p:txBody>
      </p:sp>
      <p:sp>
        <p:nvSpPr>
          <p:cNvPr id="12" name="Shape 10"/>
          <p:cNvSpPr/>
          <p:nvPr/>
        </p:nvSpPr>
        <p:spPr>
          <a:xfrm>
            <a:off x="6035040" y="2331720"/>
            <a:ext cx="2651760" cy="118872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3" name="Shape 11"/>
          <p:cNvSpPr/>
          <p:nvPr/>
        </p:nvSpPr>
        <p:spPr>
          <a:xfrm>
            <a:off x="6035040" y="2331720"/>
            <a:ext cx="64008" cy="1188720"/>
          </a:xfrm>
          <a:prstGeom prst="rect">
            <a:avLst/>
          </a:prstGeom>
          <a:solidFill>
            <a:srgbClr val="F59E0B"/>
          </a:solidFill>
          <a:ln/>
        </p:spPr>
      </p:sp>
      <p:sp>
        <p:nvSpPr>
          <p:cNvPr id="14" name="Text 12"/>
          <p:cNvSpPr/>
          <p:nvPr/>
        </p:nvSpPr>
        <p:spPr>
          <a:xfrm>
            <a:off x="6263640" y="2377440"/>
            <a:ext cx="2286000" cy="274320"/>
          </a:xfrm>
          <a:prstGeom prst="rect">
            <a:avLst/>
          </a:prstGeom>
          <a:noFill/>
          <a:ln/>
        </p:spPr>
        <p:txBody>
          <a:bodyPr wrap="square" lIns="0" tIns="0" rIns="0" bIns="0" rtlCol="0" anchor="ctr"/>
          <a:lstStyle/>
          <a:p>
            <a:pPr indent="0" marL="0">
              <a:buNone/>
            </a:pPr>
            <a:r>
              <a:rPr lang="en-US" sz="1200" b="1" dirty="0">
                <a:solidFill>
                  <a:srgbClr val="0F172A"/>
                </a:solidFill>
                <a:latin typeface="Noto Sans CJK JP" pitchFamily="34" charset="0"/>
                <a:ea typeface="Noto Sans CJK JP" pitchFamily="34" charset="-122"/>
                <a:cs typeface="Noto Sans CJK JP" pitchFamily="34" charset="-120"/>
              </a:rPr>
              <a:t>為替の追い風</a:t>
            </a:r>
            <a:endParaRPr lang="en-US" sz="1200" dirty="0"/>
          </a:p>
        </p:txBody>
      </p:sp>
      <p:sp>
        <p:nvSpPr>
          <p:cNvPr id="15" name="Text 13"/>
          <p:cNvSpPr/>
          <p:nvPr/>
        </p:nvSpPr>
        <p:spPr>
          <a:xfrm>
            <a:off x="6263640" y="2697480"/>
            <a:ext cx="2286000" cy="731520"/>
          </a:xfrm>
          <a:prstGeom prst="rect">
            <a:avLst/>
          </a:prstGeom>
          <a:noFill/>
          <a:ln/>
        </p:spPr>
        <p:txBody>
          <a:bodyPr wrap="square" lIns="0" tIns="0" rIns="0" bIns="0" rtlCol="0" anchor="ctr"/>
          <a:lstStyle/>
          <a:p>
            <a:pPr indent="0" marL="0">
              <a:buNone/>
            </a:pPr>
            <a:r>
              <a:rPr lang="en-US" sz="900" dirty="0">
                <a:solidFill>
                  <a:srgbClr val="334155"/>
                </a:solidFill>
                <a:latin typeface="Noto Sans CJK JP" pitchFamily="34" charset="0"/>
                <a:ea typeface="Noto Sans CJK JP" pitchFamily="34" charset="-122"/>
                <a:cs typeface="Noto Sans CJK JP" pitchFamily="34" charset="-120"/>
              </a:rPr>
              <a:t>USD/JPY: ¥149〜160で推移</a:t>
            </a:r>
            <a:endParaRPr lang="en-US" sz="900" dirty="0"/>
          </a:p>
          <a:p>
            <a:pPr indent="0" marL="0">
              <a:buNone/>
            </a:pPr>
            <a:r>
              <a:rPr lang="en-US" sz="900" dirty="0">
                <a:solidFill>
                  <a:srgbClr val="334155"/>
                </a:solidFill>
                <a:latin typeface="Noto Sans CJK JP" pitchFamily="34" charset="0"/>
                <a:ea typeface="Noto Sans CJK JP" pitchFamily="34" charset="-122"/>
                <a:cs typeface="Noto Sans CJK JP" pitchFamily="34" charset="-120"/>
              </a:rPr>
              <a:t>キオクシアは売上ドル建て・コスト円建て</a:t>
            </a:r>
            <a:endParaRPr lang="en-US" sz="900" dirty="0"/>
          </a:p>
          <a:p>
            <a:pPr indent="0" marL="0">
              <a:buNone/>
            </a:pPr>
            <a:r>
              <a:rPr lang="en-US" sz="900" dirty="0">
                <a:solidFill>
                  <a:srgbClr val="334155"/>
                </a:solidFill>
                <a:latin typeface="Noto Sans CJK JP" pitchFamily="34" charset="0"/>
                <a:ea typeface="Noto Sans CJK JP" pitchFamily="34" charset="-122"/>
                <a:cs typeface="Noto Sans CJK JP" pitchFamily="34" charset="-120"/>
              </a:rPr>
              <a:t>→ 円安が利益率を直接押し上げ</a:t>
            </a:r>
            <a:endParaRPr lang="en-US" sz="900" dirty="0"/>
          </a:p>
        </p:txBody>
      </p:sp>
      <p:graphicFrame>
        <p:nvGraphicFramePr>
          <p:cNvPr id="16" name="Chart 0" descr=""/>
          <p:cNvGraphicFramePr/>
          <p:nvPr/>
        </p:nvGraphicFramePr>
        <p:xfrm>
          <a:off x="457200" y="3749040"/>
          <a:ext cx="4114800" cy="1188720"/>
        </p:xfrm>
        <a:graphic xmlns:a="http://schemas.openxmlformats.org/drawingml/2006/main">
          <a:graphicData uri="http://schemas.openxmlformats.org/drawingml/2006/chart">
            <c:chart xmlns:c="http://schemas.openxmlformats.org/drawingml/2006/chart" r:id="rId1"/>
          </a:graphicData>
        </a:graphic>
      </p:graphicFrame>
      <p:graphicFrame>
        <p:nvGraphicFramePr>
          <p:cNvPr id="17" name="Chart 1" descr=""/>
          <p:cNvGraphicFramePr/>
          <p:nvPr/>
        </p:nvGraphicFramePr>
        <p:xfrm>
          <a:off x="4754880" y="3749040"/>
          <a:ext cx="3931920" cy="1188720"/>
        </p:xfrm>
        <a:graphic xmlns:a="http://schemas.openxmlformats.org/drawingml/2006/main">
          <a:graphicData uri="http://schemas.openxmlformats.org/drawingml/2006/chart">
            <c:chart xmlns:c="http://schemas.openxmlformats.org/drawingml/2006/chart" r:id="rId2"/>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メモリ半導体関連株リサーチレポート</dc:title>
  <dc:subject>PptxGenJS Presentation</dc:subject>
  <dc:creator>AISS Research</dc:creator>
  <cp:lastModifiedBy>AISS Research</cp:lastModifiedBy>
  <cp:revision>1</cp:revision>
  <dcterms:created xsi:type="dcterms:W3CDTF">2026-04-14T13:42:25Z</dcterms:created>
  <dcterms:modified xsi:type="dcterms:W3CDTF">2026-04-14T13:42:25Z</dcterms:modified>
</cp:coreProperties>
</file>